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9"/>
  </p:notesMasterIdLst>
  <p:sldIdLst>
    <p:sldId id="350" r:id="rId2"/>
    <p:sldId id="352" r:id="rId3"/>
    <p:sldId id="353" r:id="rId4"/>
    <p:sldId id="260" r:id="rId5"/>
    <p:sldId id="261" r:id="rId6"/>
    <p:sldId id="262" r:id="rId7"/>
    <p:sldId id="263" r:id="rId8"/>
    <p:sldId id="354" r:id="rId9"/>
    <p:sldId id="356" r:id="rId10"/>
    <p:sldId id="357" r:id="rId11"/>
    <p:sldId id="358" r:id="rId12"/>
    <p:sldId id="361" r:id="rId13"/>
    <p:sldId id="267" r:id="rId14"/>
    <p:sldId id="268" r:id="rId15"/>
    <p:sldId id="269" r:id="rId16"/>
    <p:sldId id="270" r:id="rId17"/>
    <p:sldId id="271" r:id="rId18"/>
    <p:sldId id="341" r:id="rId19"/>
    <p:sldId id="344" r:id="rId20"/>
    <p:sldId id="345" r:id="rId21"/>
    <p:sldId id="346" r:id="rId22"/>
    <p:sldId id="347" r:id="rId23"/>
    <p:sldId id="348" r:id="rId24"/>
    <p:sldId id="349" r:id="rId25"/>
    <p:sldId id="272" r:id="rId26"/>
    <p:sldId id="273" r:id="rId27"/>
    <p:sldId id="274" r:id="rId28"/>
    <p:sldId id="275" r:id="rId29"/>
    <p:sldId id="362" r:id="rId30"/>
    <p:sldId id="276" r:id="rId31"/>
    <p:sldId id="277" r:id="rId32"/>
    <p:sldId id="278" r:id="rId33"/>
    <p:sldId id="279" r:id="rId34"/>
    <p:sldId id="280" r:id="rId35"/>
    <p:sldId id="281" r:id="rId36"/>
    <p:sldId id="282" r:id="rId37"/>
    <p:sldId id="355" r:id="rId38"/>
    <p:sldId id="369" r:id="rId39"/>
    <p:sldId id="283" r:id="rId40"/>
    <p:sldId id="284" r:id="rId41"/>
    <p:sldId id="285" r:id="rId42"/>
    <p:sldId id="286" r:id="rId43"/>
    <p:sldId id="370" r:id="rId44"/>
    <p:sldId id="371" r:id="rId45"/>
    <p:sldId id="372" r:id="rId46"/>
    <p:sldId id="373" r:id="rId47"/>
    <p:sldId id="287" r:id="rId48"/>
    <p:sldId id="363"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9" r:id="rId70"/>
    <p:sldId id="327" r:id="rId71"/>
    <p:sldId id="367" r:id="rId72"/>
    <p:sldId id="368" r:id="rId73"/>
    <p:sldId id="330" r:id="rId74"/>
    <p:sldId id="331" r:id="rId75"/>
    <p:sldId id="332" r:id="rId76"/>
    <p:sldId id="310" r:id="rId77"/>
    <p:sldId id="314" r:id="rId78"/>
    <p:sldId id="315" r:id="rId79"/>
    <p:sldId id="316" r:id="rId80"/>
    <p:sldId id="365" r:id="rId81"/>
    <p:sldId id="318" r:id="rId82"/>
    <p:sldId id="319" r:id="rId83"/>
    <p:sldId id="320" r:id="rId84"/>
    <p:sldId id="321" r:id="rId85"/>
    <p:sldId id="322" r:id="rId86"/>
    <p:sldId id="323" r:id="rId87"/>
    <p:sldId id="324" r:id="rId88"/>
    <p:sldId id="325" r:id="rId89"/>
    <p:sldId id="326" r:id="rId90"/>
    <p:sldId id="333" r:id="rId91"/>
    <p:sldId id="366" r:id="rId92"/>
    <p:sldId id="334" r:id="rId93"/>
    <p:sldId id="335" r:id="rId94"/>
    <p:sldId id="364" r:id="rId95"/>
    <p:sldId id="337" r:id="rId96"/>
    <p:sldId id="351" r:id="rId97"/>
    <p:sldId id="339" r:id="rId9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4FC65F-9138-4B8D-A4A9-D806B22237C2}">
  <a:tblStyle styleId="{CA4FC65F-9138-4B8D-A4A9-D806B22237C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54" autoAdjust="0"/>
    <p:restoredTop sz="91410"/>
  </p:normalViewPr>
  <p:slideViewPr>
    <p:cSldViewPr snapToGrid="0" snapToObjects="1">
      <p:cViewPr varScale="1">
        <p:scale>
          <a:sx n="119" d="100"/>
          <a:sy n="119" d="100"/>
        </p:scale>
        <p:origin x="7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48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9" name="Google Shape;2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5" name="Google Shape;24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1" name="Google Shape;2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7" name="Google Shape;2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3" name="Google Shape;2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0" name="Google Shape;27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9" name="Google Shape;2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88" name="Google Shape;2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02" name="Google Shape;30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9" name="Google Shape;31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38" name="Google Shape;33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44" name="Google Shape;34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50" name="Google Shape;35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2" name="Google Shape;36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8" name="Google Shape;3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8" name="Google Shape;3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864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74" name="Google Shape;37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85" name="Google Shape;38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96" name="Google Shape;3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2" name="Google Shape;4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23" name="Google Shape;42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39" name="Google Shape;43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50" name="Google Shape;45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66" name="Google Shape;46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77" name="Google Shape;47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91" name="Google Shape;49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507" name="Google Shape;50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538" name="Google Shape;53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570" name="Google Shape;57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602" name="Google Shape;60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634" name="Google Shape;63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666" name="Google Shape;66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699" name="Google Shape;69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733" name="Google Shape;7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768" name="Google Shape;76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04" name="Google Shape;80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85" name="Google Shape;88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91" name="Google Shape;129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92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91" name="Google Shape;129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8858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91" name="Google Shape;129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634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21" name="Google Shape;132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1706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28" name="Google Shape;132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153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37" name="Google Shape;133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2046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91" name="Google Shape;89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31" name="Google Shape;93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48" name="Google Shape;94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72" name="Google Shape;97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72" name="Google Shape;97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85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2" name="Google Shape;19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22" name="Google Shape;102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652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32" name="Google Shape;1032;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82</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3" name="Google Shape;1063;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64" name="Google Shape;1064;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83</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96" name="Google Shape;109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84</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28" name="Google Shape;1128;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85</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60" name="Google Shape;116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86</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92" name="Google Shape;1192;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87</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3" name="Google Shape;1223;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24" name="Google Shape;1224;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88</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56" name="Google Shape;1256;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89</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47" name="Google Shape;1347;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8" name="Google Shape;1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47" name="Google Shape;1347;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6492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53" name="Google Shape;1353;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63" name="Google Shape;136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00614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79" name="Google Shape;137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96" name="Google Shape;139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erge_sor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registrar.umd.edu/current/registration/exam%20tables%20fall.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0.png"/><Relationship Id="rId7" Type="http://schemas.openxmlformats.org/officeDocument/2006/relationships/image" Target="../media/image13.gi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13.gi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theory.stanford.edu/~aiken/mos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hyperlink" Target="https://github.com/JasonFil/CMSC420-Fall2019" TargetMode="External"/><Relationship Id="rId7"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307B5-3796-C745-A29B-FCE96544C86B}"/>
              </a:ext>
            </a:extLst>
          </p:cNvPr>
          <p:cNvPicPr>
            <a:picLocks noChangeAspect="1"/>
          </p:cNvPicPr>
          <p:nvPr/>
        </p:nvPicPr>
        <p:blipFill>
          <a:blip r:embed="rId2"/>
          <a:stretch>
            <a:fillRect/>
          </a:stretch>
        </p:blipFill>
        <p:spPr>
          <a:xfrm>
            <a:off x="2405905" y="1643269"/>
            <a:ext cx="6858000" cy="2768600"/>
          </a:xfrm>
          <a:prstGeom prst="rect">
            <a:avLst/>
          </a:prstGeom>
        </p:spPr>
      </p:pic>
      <p:sp>
        <p:nvSpPr>
          <p:cNvPr id="9" name="Rectangle 8">
            <a:extLst>
              <a:ext uri="{FF2B5EF4-FFF2-40B4-BE49-F238E27FC236}">
                <a16:creationId xmlns:a16="http://schemas.microsoft.com/office/drawing/2014/main" id="{B89BDBF9-432A-D646-9E50-0781498E0A91}"/>
              </a:ext>
            </a:extLst>
          </p:cNvPr>
          <p:cNvSpPr/>
          <p:nvPr/>
        </p:nvSpPr>
        <p:spPr>
          <a:xfrm>
            <a:off x="2041536" y="4562947"/>
            <a:ext cx="7754313" cy="1846659"/>
          </a:xfrm>
          <a:prstGeom prst="rect">
            <a:avLst/>
          </a:prstGeom>
          <a:solidFill>
            <a:schemeClr val="tx2"/>
          </a:solidFill>
        </p:spPr>
        <p:txBody>
          <a:bodyPr wrap="square">
            <a:spAutoFit/>
          </a:bodyPr>
          <a:lstStyle/>
          <a:p>
            <a:pPr algn="ctr"/>
            <a:r>
              <a:rPr lang="en-US" sz="3800" dirty="0"/>
              <a:t>Advanced Data Structures</a:t>
            </a:r>
            <a:br>
              <a:rPr lang="en-US" sz="3800" dirty="0"/>
            </a:br>
            <a:r>
              <a:rPr lang="en-US" sz="3800" dirty="0"/>
              <a:t>Section 0101</a:t>
            </a:r>
          </a:p>
          <a:p>
            <a:pPr algn="ctr"/>
            <a:r>
              <a:rPr lang="en-US" sz="3800" dirty="0"/>
              <a:t>Mon/Wed, 3:30pm, CSIC1115</a:t>
            </a:r>
          </a:p>
        </p:txBody>
      </p:sp>
      <p:sp>
        <p:nvSpPr>
          <p:cNvPr id="6" name="Rectangle 5">
            <a:extLst>
              <a:ext uri="{FF2B5EF4-FFF2-40B4-BE49-F238E27FC236}">
                <a16:creationId xmlns:a16="http://schemas.microsoft.com/office/drawing/2014/main" id="{8522FDF0-5341-3F41-B4FD-E490BFB820C7}"/>
              </a:ext>
            </a:extLst>
          </p:cNvPr>
          <p:cNvSpPr/>
          <p:nvPr/>
        </p:nvSpPr>
        <p:spPr>
          <a:xfrm>
            <a:off x="2842106" y="442940"/>
            <a:ext cx="5985598" cy="1200329"/>
          </a:xfrm>
          <a:prstGeom prst="rect">
            <a:avLst/>
          </a:prstGeom>
          <a:solidFill>
            <a:schemeClr val="tx2"/>
          </a:solidFill>
        </p:spPr>
        <p:txBody>
          <a:bodyPr wrap="square">
            <a:spAutoFit/>
          </a:bodyPr>
          <a:lstStyle/>
          <a:p>
            <a:pPr algn="ctr"/>
            <a:r>
              <a:rPr lang="en-US" sz="7200" dirty="0">
                <a:solidFill>
                  <a:schemeClr val="tx1"/>
                </a:solidFill>
              </a:rPr>
              <a:t>CMSC 420</a:t>
            </a:r>
          </a:p>
        </p:txBody>
      </p:sp>
    </p:spTree>
    <p:extLst>
      <p:ext uri="{BB962C8B-B14F-4D97-AF65-F5344CB8AC3E}">
        <p14:creationId xmlns:p14="http://schemas.microsoft.com/office/powerpoint/2010/main" val="2489798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3EE1-B771-3B4F-89D6-FC5E3A2B723B}"/>
              </a:ext>
            </a:extLst>
          </p:cNvPr>
          <p:cNvSpPr>
            <a:spLocks noGrp="1"/>
          </p:cNvSpPr>
          <p:nvPr>
            <p:ph type="title"/>
          </p:nvPr>
        </p:nvSpPr>
        <p:spPr/>
        <p:txBody>
          <a:bodyPr/>
          <a:lstStyle/>
          <a:p>
            <a:pPr algn="ctr"/>
            <a:r>
              <a:rPr lang="en-US" dirty="0"/>
              <a:t>Tower of “core” CS courses</a:t>
            </a:r>
          </a:p>
        </p:txBody>
      </p:sp>
      <p:sp>
        <p:nvSpPr>
          <p:cNvPr id="4" name="Rounded Rectangle 3">
            <a:extLst>
              <a:ext uri="{FF2B5EF4-FFF2-40B4-BE49-F238E27FC236}">
                <a16:creationId xmlns:a16="http://schemas.microsoft.com/office/drawing/2014/main" id="{94408141-5FF8-7348-958B-C670E7E3C23E}"/>
              </a:ext>
            </a:extLst>
          </p:cNvPr>
          <p:cNvSpPr/>
          <p:nvPr/>
        </p:nvSpPr>
        <p:spPr>
          <a:xfrm>
            <a:off x="3061253"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131</a:t>
            </a:r>
          </a:p>
        </p:txBody>
      </p:sp>
      <p:sp>
        <p:nvSpPr>
          <p:cNvPr id="5" name="Rounded Rectangle 4">
            <a:extLst>
              <a:ext uri="{FF2B5EF4-FFF2-40B4-BE49-F238E27FC236}">
                <a16:creationId xmlns:a16="http://schemas.microsoft.com/office/drawing/2014/main" id="{804C8EBB-0D81-CC45-81EC-C3BB02564771}"/>
              </a:ext>
            </a:extLst>
          </p:cNvPr>
          <p:cNvSpPr/>
          <p:nvPr/>
        </p:nvSpPr>
        <p:spPr>
          <a:xfrm>
            <a:off x="5791201"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250</a:t>
            </a:r>
          </a:p>
        </p:txBody>
      </p:sp>
      <p:sp>
        <p:nvSpPr>
          <p:cNvPr id="6" name="Rounded Rectangle 5">
            <a:extLst>
              <a:ext uri="{FF2B5EF4-FFF2-40B4-BE49-F238E27FC236}">
                <a16:creationId xmlns:a16="http://schemas.microsoft.com/office/drawing/2014/main" id="{727AA041-3B2F-154B-B6F3-B473920D7FED}"/>
              </a:ext>
            </a:extLst>
          </p:cNvPr>
          <p:cNvSpPr/>
          <p:nvPr/>
        </p:nvSpPr>
        <p:spPr>
          <a:xfrm>
            <a:off x="3061253"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132</a:t>
            </a:r>
          </a:p>
        </p:txBody>
      </p:sp>
      <p:sp>
        <p:nvSpPr>
          <p:cNvPr id="7" name="Rounded Rectangle 6">
            <a:extLst>
              <a:ext uri="{FF2B5EF4-FFF2-40B4-BE49-F238E27FC236}">
                <a16:creationId xmlns:a16="http://schemas.microsoft.com/office/drawing/2014/main" id="{AE9E4818-9FE4-2441-90E1-F82052604959}"/>
              </a:ext>
            </a:extLst>
          </p:cNvPr>
          <p:cNvSpPr/>
          <p:nvPr/>
        </p:nvSpPr>
        <p:spPr>
          <a:xfrm>
            <a:off x="5791201"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216</a:t>
            </a:r>
          </a:p>
        </p:txBody>
      </p:sp>
      <p:sp>
        <p:nvSpPr>
          <p:cNvPr id="8" name="Rounded Rectangle 7">
            <a:extLst>
              <a:ext uri="{FF2B5EF4-FFF2-40B4-BE49-F238E27FC236}">
                <a16:creationId xmlns:a16="http://schemas.microsoft.com/office/drawing/2014/main" id="{D3442D61-B10E-174B-994B-9A0F8E575981}"/>
              </a:ext>
            </a:extLst>
          </p:cNvPr>
          <p:cNvSpPr/>
          <p:nvPr/>
        </p:nvSpPr>
        <p:spPr>
          <a:xfrm>
            <a:off x="3061253"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330</a:t>
            </a:r>
          </a:p>
        </p:txBody>
      </p:sp>
      <p:sp>
        <p:nvSpPr>
          <p:cNvPr id="9" name="Rounded Rectangle 8">
            <a:extLst>
              <a:ext uri="{FF2B5EF4-FFF2-40B4-BE49-F238E27FC236}">
                <a16:creationId xmlns:a16="http://schemas.microsoft.com/office/drawing/2014/main" id="{F8386B75-5F06-BC44-B446-DE3AB981D5B6}"/>
              </a:ext>
            </a:extLst>
          </p:cNvPr>
          <p:cNvSpPr/>
          <p:nvPr/>
        </p:nvSpPr>
        <p:spPr>
          <a:xfrm>
            <a:off x="5791201"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351</a:t>
            </a:r>
          </a:p>
        </p:txBody>
      </p:sp>
      <p:sp>
        <p:nvSpPr>
          <p:cNvPr id="10" name="Rounded Rectangle 9">
            <a:extLst>
              <a:ext uri="{FF2B5EF4-FFF2-40B4-BE49-F238E27FC236}">
                <a16:creationId xmlns:a16="http://schemas.microsoft.com/office/drawing/2014/main" id="{79231863-71A9-EE4B-8001-3AB8E8506EC2}"/>
              </a:ext>
            </a:extLst>
          </p:cNvPr>
          <p:cNvSpPr/>
          <p:nvPr/>
        </p:nvSpPr>
        <p:spPr>
          <a:xfrm>
            <a:off x="3061253"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accent5">
                    <a:lumMod val="75000"/>
                  </a:schemeClr>
                </a:solidFill>
              </a:rPr>
              <a:t>420</a:t>
            </a:r>
          </a:p>
        </p:txBody>
      </p:sp>
      <p:sp>
        <p:nvSpPr>
          <p:cNvPr id="11" name="Rounded Rectangle 10">
            <a:extLst>
              <a:ext uri="{FF2B5EF4-FFF2-40B4-BE49-F238E27FC236}">
                <a16:creationId xmlns:a16="http://schemas.microsoft.com/office/drawing/2014/main" id="{340A2BAC-3F90-8946-9168-31A8DCF35D3E}"/>
              </a:ext>
            </a:extLst>
          </p:cNvPr>
          <p:cNvSpPr/>
          <p:nvPr/>
        </p:nvSpPr>
        <p:spPr>
          <a:xfrm>
            <a:off x="5791201"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451</a:t>
            </a:r>
          </a:p>
        </p:txBody>
      </p:sp>
      <p:cxnSp>
        <p:nvCxnSpPr>
          <p:cNvPr id="12" name="Straight Arrow Connector 11">
            <a:extLst>
              <a:ext uri="{FF2B5EF4-FFF2-40B4-BE49-F238E27FC236}">
                <a16:creationId xmlns:a16="http://schemas.microsoft.com/office/drawing/2014/main" id="{813F47E2-29B0-284C-9225-9F1C52061418}"/>
              </a:ext>
            </a:extLst>
          </p:cNvPr>
          <p:cNvCxnSpPr>
            <a:cxnSpLocks/>
            <a:stCxn id="6" idx="1"/>
          </p:cNvCxnSpPr>
          <p:nvPr/>
        </p:nvCxnSpPr>
        <p:spPr>
          <a:xfrm flipH="1" flipV="1">
            <a:off x="2292627" y="4795632"/>
            <a:ext cx="768626" cy="496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3EEC670-DC2D-114D-B082-E601E11E7B6A}"/>
              </a:ext>
            </a:extLst>
          </p:cNvPr>
          <p:cNvPicPr>
            <a:picLocks noChangeAspect="1"/>
          </p:cNvPicPr>
          <p:nvPr/>
        </p:nvPicPr>
        <p:blipFill>
          <a:blip r:embed="rId2"/>
          <a:stretch>
            <a:fillRect/>
          </a:stretch>
        </p:blipFill>
        <p:spPr>
          <a:xfrm>
            <a:off x="391051" y="2026341"/>
            <a:ext cx="1731543" cy="1433718"/>
          </a:xfrm>
          <a:prstGeom prst="rect">
            <a:avLst/>
          </a:prstGeom>
        </p:spPr>
      </p:pic>
      <p:sp>
        <p:nvSpPr>
          <p:cNvPr id="15" name="TextBox 14">
            <a:extLst>
              <a:ext uri="{FF2B5EF4-FFF2-40B4-BE49-F238E27FC236}">
                <a16:creationId xmlns:a16="http://schemas.microsoft.com/office/drawing/2014/main" id="{1FCE16AD-AD1B-774C-B78F-AF8C7A21BE50}"/>
              </a:ext>
            </a:extLst>
          </p:cNvPr>
          <p:cNvSpPr txBox="1"/>
          <p:nvPr/>
        </p:nvSpPr>
        <p:spPr>
          <a:xfrm>
            <a:off x="0" y="3995532"/>
            <a:ext cx="2915478" cy="1692771"/>
          </a:xfrm>
          <a:prstGeom prst="rect">
            <a:avLst/>
          </a:prstGeom>
          <a:noFill/>
        </p:spPr>
        <p:txBody>
          <a:bodyPr wrap="square" rtlCol="0">
            <a:spAutoFit/>
          </a:bodyPr>
          <a:lstStyle/>
          <a:p>
            <a:r>
              <a:rPr lang="en-US" sz="2600" dirty="0">
                <a:solidFill>
                  <a:schemeClr val="accent6">
                    <a:lumMod val="75000"/>
                  </a:schemeClr>
                </a:solidFill>
              </a:rPr>
              <a:t>Lists, queues, stacks, BSTs, simple hashes, graphs, heaps.</a:t>
            </a:r>
          </a:p>
        </p:txBody>
      </p:sp>
    </p:spTree>
    <p:extLst>
      <p:ext uri="{BB962C8B-B14F-4D97-AF65-F5344CB8AC3E}">
        <p14:creationId xmlns:p14="http://schemas.microsoft.com/office/powerpoint/2010/main" val="33973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3EE1-B771-3B4F-89D6-FC5E3A2B723B}"/>
              </a:ext>
            </a:extLst>
          </p:cNvPr>
          <p:cNvSpPr>
            <a:spLocks noGrp="1"/>
          </p:cNvSpPr>
          <p:nvPr>
            <p:ph type="title"/>
          </p:nvPr>
        </p:nvSpPr>
        <p:spPr/>
        <p:txBody>
          <a:bodyPr/>
          <a:lstStyle/>
          <a:p>
            <a:pPr algn="ctr"/>
            <a:r>
              <a:rPr lang="en-US" dirty="0"/>
              <a:t>Tower of “core” CS courses</a:t>
            </a:r>
          </a:p>
        </p:txBody>
      </p:sp>
      <p:sp>
        <p:nvSpPr>
          <p:cNvPr id="4" name="Rounded Rectangle 3">
            <a:extLst>
              <a:ext uri="{FF2B5EF4-FFF2-40B4-BE49-F238E27FC236}">
                <a16:creationId xmlns:a16="http://schemas.microsoft.com/office/drawing/2014/main" id="{94408141-5FF8-7348-958B-C670E7E3C23E}"/>
              </a:ext>
            </a:extLst>
          </p:cNvPr>
          <p:cNvSpPr/>
          <p:nvPr/>
        </p:nvSpPr>
        <p:spPr>
          <a:xfrm>
            <a:off x="3061253"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131</a:t>
            </a:r>
          </a:p>
        </p:txBody>
      </p:sp>
      <p:sp>
        <p:nvSpPr>
          <p:cNvPr id="5" name="Rounded Rectangle 4">
            <a:extLst>
              <a:ext uri="{FF2B5EF4-FFF2-40B4-BE49-F238E27FC236}">
                <a16:creationId xmlns:a16="http://schemas.microsoft.com/office/drawing/2014/main" id="{804C8EBB-0D81-CC45-81EC-C3BB02564771}"/>
              </a:ext>
            </a:extLst>
          </p:cNvPr>
          <p:cNvSpPr/>
          <p:nvPr/>
        </p:nvSpPr>
        <p:spPr>
          <a:xfrm>
            <a:off x="5791201"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250</a:t>
            </a:r>
          </a:p>
        </p:txBody>
      </p:sp>
      <p:sp>
        <p:nvSpPr>
          <p:cNvPr id="6" name="Rounded Rectangle 5">
            <a:extLst>
              <a:ext uri="{FF2B5EF4-FFF2-40B4-BE49-F238E27FC236}">
                <a16:creationId xmlns:a16="http://schemas.microsoft.com/office/drawing/2014/main" id="{727AA041-3B2F-154B-B6F3-B473920D7FED}"/>
              </a:ext>
            </a:extLst>
          </p:cNvPr>
          <p:cNvSpPr/>
          <p:nvPr/>
        </p:nvSpPr>
        <p:spPr>
          <a:xfrm>
            <a:off x="3061253"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132</a:t>
            </a:r>
          </a:p>
        </p:txBody>
      </p:sp>
      <p:sp>
        <p:nvSpPr>
          <p:cNvPr id="7" name="Rounded Rectangle 6">
            <a:extLst>
              <a:ext uri="{FF2B5EF4-FFF2-40B4-BE49-F238E27FC236}">
                <a16:creationId xmlns:a16="http://schemas.microsoft.com/office/drawing/2014/main" id="{AE9E4818-9FE4-2441-90E1-F82052604959}"/>
              </a:ext>
            </a:extLst>
          </p:cNvPr>
          <p:cNvSpPr/>
          <p:nvPr/>
        </p:nvSpPr>
        <p:spPr>
          <a:xfrm>
            <a:off x="5791201"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216</a:t>
            </a:r>
          </a:p>
        </p:txBody>
      </p:sp>
      <p:sp>
        <p:nvSpPr>
          <p:cNvPr id="8" name="Rounded Rectangle 7">
            <a:extLst>
              <a:ext uri="{FF2B5EF4-FFF2-40B4-BE49-F238E27FC236}">
                <a16:creationId xmlns:a16="http://schemas.microsoft.com/office/drawing/2014/main" id="{D3442D61-B10E-174B-994B-9A0F8E575981}"/>
              </a:ext>
            </a:extLst>
          </p:cNvPr>
          <p:cNvSpPr/>
          <p:nvPr/>
        </p:nvSpPr>
        <p:spPr>
          <a:xfrm>
            <a:off x="3061253"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330</a:t>
            </a:r>
          </a:p>
        </p:txBody>
      </p:sp>
      <p:sp>
        <p:nvSpPr>
          <p:cNvPr id="9" name="Rounded Rectangle 8">
            <a:extLst>
              <a:ext uri="{FF2B5EF4-FFF2-40B4-BE49-F238E27FC236}">
                <a16:creationId xmlns:a16="http://schemas.microsoft.com/office/drawing/2014/main" id="{F8386B75-5F06-BC44-B446-DE3AB981D5B6}"/>
              </a:ext>
            </a:extLst>
          </p:cNvPr>
          <p:cNvSpPr/>
          <p:nvPr/>
        </p:nvSpPr>
        <p:spPr>
          <a:xfrm>
            <a:off x="5791201"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351</a:t>
            </a:r>
          </a:p>
        </p:txBody>
      </p:sp>
      <p:sp>
        <p:nvSpPr>
          <p:cNvPr id="10" name="Rounded Rectangle 9">
            <a:extLst>
              <a:ext uri="{FF2B5EF4-FFF2-40B4-BE49-F238E27FC236}">
                <a16:creationId xmlns:a16="http://schemas.microsoft.com/office/drawing/2014/main" id="{79231863-71A9-EE4B-8001-3AB8E8506EC2}"/>
              </a:ext>
            </a:extLst>
          </p:cNvPr>
          <p:cNvSpPr/>
          <p:nvPr/>
        </p:nvSpPr>
        <p:spPr>
          <a:xfrm>
            <a:off x="3061253"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accent5">
                    <a:lumMod val="75000"/>
                  </a:schemeClr>
                </a:solidFill>
              </a:rPr>
              <a:t>420</a:t>
            </a:r>
          </a:p>
        </p:txBody>
      </p:sp>
      <p:sp>
        <p:nvSpPr>
          <p:cNvPr id="11" name="Rounded Rectangle 10">
            <a:extLst>
              <a:ext uri="{FF2B5EF4-FFF2-40B4-BE49-F238E27FC236}">
                <a16:creationId xmlns:a16="http://schemas.microsoft.com/office/drawing/2014/main" id="{340A2BAC-3F90-8946-9168-31A8DCF35D3E}"/>
              </a:ext>
            </a:extLst>
          </p:cNvPr>
          <p:cNvSpPr/>
          <p:nvPr/>
        </p:nvSpPr>
        <p:spPr>
          <a:xfrm>
            <a:off x="5791201"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451</a:t>
            </a:r>
          </a:p>
        </p:txBody>
      </p:sp>
      <p:cxnSp>
        <p:nvCxnSpPr>
          <p:cNvPr id="15" name="Straight Arrow Connector 14">
            <a:extLst>
              <a:ext uri="{FF2B5EF4-FFF2-40B4-BE49-F238E27FC236}">
                <a16:creationId xmlns:a16="http://schemas.microsoft.com/office/drawing/2014/main" id="{FE62075A-5965-E348-9762-CB7055E82B75}"/>
              </a:ext>
            </a:extLst>
          </p:cNvPr>
          <p:cNvCxnSpPr>
            <a:cxnSpLocks/>
          </p:cNvCxnSpPr>
          <p:nvPr/>
        </p:nvCxnSpPr>
        <p:spPr>
          <a:xfrm flipH="1" flipV="1">
            <a:off x="2268366" y="2026341"/>
            <a:ext cx="768626" cy="4968"/>
          </a:xfrm>
          <a:prstGeom prst="straightConnector1">
            <a:avLst/>
          </a:prstGeom>
          <a:ln>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BC027-7FD8-AB4C-A258-01E33E3A6969}"/>
              </a:ext>
            </a:extLst>
          </p:cNvPr>
          <p:cNvSpPr txBox="1"/>
          <p:nvPr/>
        </p:nvSpPr>
        <p:spPr>
          <a:xfrm>
            <a:off x="122585" y="1198125"/>
            <a:ext cx="2580857" cy="5293757"/>
          </a:xfrm>
          <a:prstGeom prst="rect">
            <a:avLst/>
          </a:prstGeom>
          <a:noFill/>
        </p:spPr>
        <p:txBody>
          <a:bodyPr wrap="square" rtlCol="0">
            <a:spAutoFit/>
          </a:bodyPr>
          <a:lstStyle/>
          <a:p>
            <a:r>
              <a:rPr lang="en-US" sz="2600" dirty="0">
                <a:solidFill>
                  <a:srgbClr val="FF66FF"/>
                </a:solidFill>
              </a:rPr>
              <a:t>Balanced BSTs, B-Trees,</a:t>
            </a:r>
          </a:p>
          <a:p>
            <a:r>
              <a:rPr lang="en-US" sz="2600" dirty="0" err="1">
                <a:solidFill>
                  <a:srgbClr val="FF66FF"/>
                </a:solidFill>
              </a:rPr>
              <a:t>SkipLists</a:t>
            </a:r>
            <a:r>
              <a:rPr lang="en-US" sz="2600" dirty="0">
                <a:solidFill>
                  <a:srgbClr val="FF66FF"/>
                </a:solidFill>
              </a:rPr>
              <a:t>, hashing in depth, Tries, Huffman, LZW, KMP, Suffix Trees &amp; Arrays, Huffman, LZW, KD-Trees, </a:t>
            </a:r>
            <a:r>
              <a:rPr lang="en-US" sz="2600" dirty="0" err="1">
                <a:solidFill>
                  <a:srgbClr val="FF66FF"/>
                </a:solidFill>
              </a:rPr>
              <a:t>QuadTrees</a:t>
            </a:r>
            <a:r>
              <a:rPr lang="en-US" sz="2600" dirty="0">
                <a:solidFill>
                  <a:srgbClr val="FF66FF"/>
                </a:solidFill>
              </a:rPr>
              <a:t>, </a:t>
            </a:r>
            <a:r>
              <a:rPr lang="en-US" sz="2600" dirty="0" err="1">
                <a:solidFill>
                  <a:srgbClr val="FF66FF"/>
                </a:solidFill>
              </a:rPr>
              <a:t>MinHash</a:t>
            </a:r>
            <a:r>
              <a:rPr lang="en-US" sz="2600" dirty="0">
                <a:solidFill>
                  <a:srgbClr val="FF66FF"/>
                </a:solidFill>
              </a:rPr>
              <a:t>, LSH…. </a:t>
            </a:r>
          </a:p>
        </p:txBody>
      </p:sp>
      <p:pic>
        <p:nvPicPr>
          <p:cNvPr id="17" name="Picture 16">
            <a:extLst>
              <a:ext uri="{FF2B5EF4-FFF2-40B4-BE49-F238E27FC236}">
                <a16:creationId xmlns:a16="http://schemas.microsoft.com/office/drawing/2014/main" id="{73AAA1CD-F9E0-3844-86CF-90AD04B3C040}"/>
              </a:ext>
            </a:extLst>
          </p:cNvPr>
          <p:cNvPicPr>
            <a:picLocks noChangeAspect="1"/>
          </p:cNvPicPr>
          <p:nvPr/>
        </p:nvPicPr>
        <p:blipFill>
          <a:blip r:embed="rId2"/>
          <a:stretch>
            <a:fillRect/>
          </a:stretch>
        </p:blipFill>
        <p:spPr>
          <a:xfrm>
            <a:off x="8762447" y="2743200"/>
            <a:ext cx="3175000" cy="1790700"/>
          </a:xfrm>
          <a:prstGeom prst="rect">
            <a:avLst/>
          </a:prstGeom>
        </p:spPr>
      </p:pic>
    </p:spTree>
    <p:extLst>
      <p:ext uri="{BB962C8B-B14F-4D97-AF65-F5344CB8AC3E}">
        <p14:creationId xmlns:p14="http://schemas.microsoft.com/office/powerpoint/2010/main" val="365420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3EE1-B771-3B4F-89D6-FC5E3A2B723B}"/>
              </a:ext>
            </a:extLst>
          </p:cNvPr>
          <p:cNvSpPr>
            <a:spLocks noGrp="1"/>
          </p:cNvSpPr>
          <p:nvPr>
            <p:ph type="title"/>
          </p:nvPr>
        </p:nvSpPr>
        <p:spPr/>
        <p:txBody>
          <a:bodyPr/>
          <a:lstStyle/>
          <a:p>
            <a:pPr algn="ctr"/>
            <a:r>
              <a:rPr lang="en-US" dirty="0"/>
              <a:t>Tower of “core” CS courses</a:t>
            </a:r>
          </a:p>
        </p:txBody>
      </p:sp>
      <p:sp>
        <p:nvSpPr>
          <p:cNvPr id="4" name="Rounded Rectangle 3">
            <a:extLst>
              <a:ext uri="{FF2B5EF4-FFF2-40B4-BE49-F238E27FC236}">
                <a16:creationId xmlns:a16="http://schemas.microsoft.com/office/drawing/2014/main" id="{94408141-5FF8-7348-958B-C670E7E3C23E}"/>
              </a:ext>
            </a:extLst>
          </p:cNvPr>
          <p:cNvSpPr/>
          <p:nvPr/>
        </p:nvSpPr>
        <p:spPr>
          <a:xfrm>
            <a:off x="3061253"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131</a:t>
            </a:r>
          </a:p>
        </p:txBody>
      </p:sp>
      <p:sp>
        <p:nvSpPr>
          <p:cNvPr id="5" name="Rounded Rectangle 4">
            <a:extLst>
              <a:ext uri="{FF2B5EF4-FFF2-40B4-BE49-F238E27FC236}">
                <a16:creationId xmlns:a16="http://schemas.microsoft.com/office/drawing/2014/main" id="{804C8EBB-0D81-CC45-81EC-C3BB02564771}"/>
              </a:ext>
            </a:extLst>
          </p:cNvPr>
          <p:cNvSpPr/>
          <p:nvPr/>
        </p:nvSpPr>
        <p:spPr>
          <a:xfrm>
            <a:off x="5791201"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250</a:t>
            </a:r>
          </a:p>
        </p:txBody>
      </p:sp>
      <p:sp>
        <p:nvSpPr>
          <p:cNvPr id="6" name="Rounded Rectangle 5">
            <a:extLst>
              <a:ext uri="{FF2B5EF4-FFF2-40B4-BE49-F238E27FC236}">
                <a16:creationId xmlns:a16="http://schemas.microsoft.com/office/drawing/2014/main" id="{727AA041-3B2F-154B-B6F3-B473920D7FED}"/>
              </a:ext>
            </a:extLst>
          </p:cNvPr>
          <p:cNvSpPr/>
          <p:nvPr/>
        </p:nvSpPr>
        <p:spPr>
          <a:xfrm>
            <a:off x="3061253"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132</a:t>
            </a:r>
          </a:p>
        </p:txBody>
      </p:sp>
      <p:sp>
        <p:nvSpPr>
          <p:cNvPr id="7" name="Rounded Rectangle 6">
            <a:extLst>
              <a:ext uri="{FF2B5EF4-FFF2-40B4-BE49-F238E27FC236}">
                <a16:creationId xmlns:a16="http://schemas.microsoft.com/office/drawing/2014/main" id="{AE9E4818-9FE4-2441-90E1-F82052604959}"/>
              </a:ext>
            </a:extLst>
          </p:cNvPr>
          <p:cNvSpPr/>
          <p:nvPr/>
        </p:nvSpPr>
        <p:spPr>
          <a:xfrm>
            <a:off x="5791201"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216</a:t>
            </a:r>
          </a:p>
        </p:txBody>
      </p:sp>
      <p:sp>
        <p:nvSpPr>
          <p:cNvPr id="8" name="Rounded Rectangle 7">
            <a:extLst>
              <a:ext uri="{FF2B5EF4-FFF2-40B4-BE49-F238E27FC236}">
                <a16:creationId xmlns:a16="http://schemas.microsoft.com/office/drawing/2014/main" id="{D3442D61-B10E-174B-994B-9A0F8E575981}"/>
              </a:ext>
            </a:extLst>
          </p:cNvPr>
          <p:cNvSpPr/>
          <p:nvPr/>
        </p:nvSpPr>
        <p:spPr>
          <a:xfrm>
            <a:off x="3061253"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330</a:t>
            </a:r>
          </a:p>
        </p:txBody>
      </p:sp>
      <p:sp>
        <p:nvSpPr>
          <p:cNvPr id="9" name="Rounded Rectangle 8">
            <a:extLst>
              <a:ext uri="{FF2B5EF4-FFF2-40B4-BE49-F238E27FC236}">
                <a16:creationId xmlns:a16="http://schemas.microsoft.com/office/drawing/2014/main" id="{F8386B75-5F06-BC44-B446-DE3AB981D5B6}"/>
              </a:ext>
            </a:extLst>
          </p:cNvPr>
          <p:cNvSpPr/>
          <p:nvPr/>
        </p:nvSpPr>
        <p:spPr>
          <a:xfrm>
            <a:off x="5791201"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351</a:t>
            </a:r>
          </a:p>
        </p:txBody>
      </p:sp>
      <p:sp>
        <p:nvSpPr>
          <p:cNvPr id="10" name="Rounded Rectangle 9">
            <a:extLst>
              <a:ext uri="{FF2B5EF4-FFF2-40B4-BE49-F238E27FC236}">
                <a16:creationId xmlns:a16="http://schemas.microsoft.com/office/drawing/2014/main" id="{79231863-71A9-EE4B-8001-3AB8E8506EC2}"/>
              </a:ext>
            </a:extLst>
          </p:cNvPr>
          <p:cNvSpPr/>
          <p:nvPr/>
        </p:nvSpPr>
        <p:spPr>
          <a:xfrm>
            <a:off x="3061253"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accent5">
                    <a:lumMod val="75000"/>
                  </a:schemeClr>
                </a:solidFill>
              </a:rPr>
              <a:t>420</a:t>
            </a:r>
          </a:p>
        </p:txBody>
      </p:sp>
      <p:sp>
        <p:nvSpPr>
          <p:cNvPr id="11" name="Rounded Rectangle 10">
            <a:extLst>
              <a:ext uri="{FF2B5EF4-FFF2-40B4-BE49-F238E27FC236}">
                <a16:creationId xmlns:a16="http://schemas.microsoft.com/office/drawing/2014/main" id="{340A2BAC-3F90-8946-9168-31A8DCF35D3E}"/>
              </a:ext>
            </a:extLst>
          </p:cNvPr>
          <p:cNvSpPr/>
          <p:nvPr/>
        </p:nvSpPr>
        <p:spPr>
          <a:xfrm>
            <a:off x="5791201"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451</a:t>
            </a:r>
          </a:p>
        </p:txBody>
      </p:sp>
      <p:cxnSp>
        <p:nvCxnSpPr>
          <p:cNvPr id="15" name="Straight Arrow Connector 14">
            <a:extLst>
              <a:ext uri="{FF2B5EF4-FFF2-40B4-BE49-F238E27FC236}">
                <a16:creationId xmlns:a16="http://schemas.microsoft.com/office/drawing/2014/main" id="{FE62075A-5965-E348-9762-CB7055E82B75}"/>
              </a:ext>
            </a:extLst>
          </p:cNvPr>
          <p:cNvCxnSpPr>
            <a:cxnSpLocks/>
          </p:cNvCxnSpPr>
          <p:nvPr/>
        </p:nvCxnSpPr>
        <p:spPr>
          <a:xfrm flipH="1" flipV="1">
            <a:off x="2268366" y="2026341"/>
            <a:ext cx="768626" cy="4968"/>
          </a:xfrm>
          <a:prstGeom prst="straightConnector1">
            <a:avLst/>
          </a:prstGeom>
          <a:ln>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7BC027-7FD8-AB4C-A258-01E33E3A6969}"/>
              </a:ext>
            </a:extLst>
          </p:cNvPr>
          <p:cNvSpPr txBox="1"/>
          <p:nvPr/>
        </p:nvSpPr>
        <p:spPr>
          <a:xfrm>
            <a:off x="122585" y="1198125"/>
            <a:ext cx="2580857" cy="5293757"/>
          </a:xfrm>
          <a:prstGeom prst="rect">
            <a:avLst/>
          </a:prstGeom>
          <a:noFill/>
        </p:spPr>
        <p:txBody>
          <a:bodyPr wrap="square" rtlCol="0">
            <a:spAutoFit/>
          </a:bodyPr>
          <a:lstStyle/>
          <a:p>
            <a:r>
              <a:rPr lang="en-US" sz="2600" dirty="0">
                <a:solidFill>
                  <a:srgbClr val="FF66FF"/>
                </a:solidFill>
              </a:rPr>
              <a:t>Balanced BSTs, B-Trees,</a:t>
            </a:r>
          </a:p>
          <a:p>
            <a:r>
              <a:rPr lang="en-US" sz="2600" dirty="0" err="1">
                <a:solidFill>
                  <a:srgbClr val="FF66FF"/>
                </a:solidFill>
              </a:rPr>
              <a:t>SkipLists</a:t>
            </a:r>
            <a:r>
              <a:rPr lang="en-US" sz="2600" dirty="0">
                <a:solidFill>
                  <a:srgbClr val="FF66FF"/>
                </a:solidFill>
              </a:rPr>
              <a:t>, hashing in depth, Tries, Huffman, LZW, KMP, Suffix Trees &amp; Arrays, Huffman, LZW, KD-Trees, </a:t>
            </a:r>
            <a:r>
              <a:rPr lang="en-US" sz="2600" dirty="0" err="1">
                <a:solidFill>
                  <a:srgbClr val="FF66FF"/>
                </a:solidFill>
              </a:rPr>
              <a:t>QuadTrees</a:t>
            </a:r>
            <a:r>
              <a:rPr lang="en-US" sz="2600" dirty="0">
                <a:solidFill>
                  <a:srgbClr val="FF66FF"/>
                </a:solidFill>
              </a:rPr>
              <a:t>, </a:t>
            </a:r>
            <a:r>
              <a:rPr lang="en-US" sz="2600" dirty="0" err="1">
                <a:solidFill>
                  <a:srgbClr val="FF66FF"/>
                </a:solidFill>
              </a:rPr>
              <a:t>MinHash</a:t>
            </a:r>
            <a:r>
              <a:rPr lang="en-US" sz="2600" dirty="0">
                <a:solidFill>
                  <a:srgbClr val="FF66FF"/>
                </a:solidFill>
              </a:rPr>
              <a:t>, LSH…. </a:t>
            </a:r>
          </a:p>
        </p:txBody>
      </p:sp>
      <p:pic>
        <p:nvPicPr>
          <p:cNvPr id="17" name="Picture 16">
            <a:extLst>
              <a:ext uri="{FF2B5EF4-FFF2-40B4-BE49-F238E27FC236}">
                <a16:creationId xmlns:a16="http://schemas.microsoft.com/office/drawing/2014/main" id="{73AAA1CD-F9E0-3844-86CF-90AD04B3C040}"/>
              </a:ext>
            </a:extLst>
          </p:cNvPr>
          <p:cNvPicPr>
            <a:picLocks noChangeAspect="1"/>
          </p:cNvPicPr>
          <p:nvPr/>
        </p:nvPicPr>
        <p:blipFill>
          <a:blip r:embed="rId2"/>
          <a:stretch>
            <a:fillRect/>
          </a:stretch>
        </p:blipFill>
        <p:spPr>
          <a:xfrm>
            <a:off x="8762447" y="2743200"/>
            <a:ext cx="3175000" cy="1790700"/>
          </a:xfrm>
          <a:prstGeom prst="rect">
            <a:avLst/>
          </a:prstGeom>
        </p:spPr>
      </p:pic>
      <p:sp>
        <p:nvSpPr>
          <p:cNvPr id="14" name="TextBox 13">
            <a:extLst>
              <a:ext uri="{FF2B5EF4-FFF2-40B4-BE49-F238E27FC236}">
                <a16:creationId xmlns:a16="http://schemas.microsoft.com/office/drawing/2014/main" id="{A4CF3E15-CB3F-9647-A719-7B3110435F01}"/>
              </a:ext>
            </a:extLst>
          </p:cNvPr>
          <p:cNvSpPr txBox="1"/>
          <p:nvPr/>
        </p:nvSpPr>
        <p:spPr>
          <a:xfrm>
            <a:off x="9183756" y="4879538"/>
            <a:ext cx="2517914" cy="1292662"/>
          </a:xfrm>
          <a:prstGeom prst="rect">
            <a:avLst/>
          </a:prstGeom>
          <a:noFill/>
        </p:spPr>
        <p:txBody>
          <a:bodyPr wrap="square" rtlCol="0">
            <a:spAutoFit/>
          </a:bodyPr>
          <a:lstStyle/>
          <a:p>
            <a:r>
              <a:rPr lang="en-US" sz="2600" dirty="0">
                <a:solidFill>
                  <a:schemeClr val="accent2">
                    <a:lumMod val="75000"/>
                  </a:schemeClr>
                </a:solidFill>
              </a:rPr>
              <a:t>Hence “</a:t>
            </a:r>
            <a:r>
              <a:rPr lang="en-US" sz="2600" b="1" i="1" u="sng" dirty="0">
                <a:solidFill>
                  <a:schemeClr val="accent2">
                    <a:lumMod val="75000"/>
                  </a:schemeClr>
                </a:solidFill>
              </a:rPr>
              <a:t>Advanced</a:t>
            </a:r>
            <a:r>
              <a:rPr lang="en-US" sz="2600" dirty="0">
                <a:solidFill>
                  <a:schemeClr val="accent2">
                    <a:lumMod val="75000"/>
                  </a:schemeClr>
                </a:solidFill>
              </a:rPr>
              <a:t>” Data Structures</a:t>
            </a:r>
          </a:p>
        </p:txBody>
      </p:sp>
    </p:spTree>
    <p:extLst>
      <p:ext uri="{BB962C8B-B14F-4D97-AF65-F5344CB8AC3E}">
        <p14:creationId xmlns:p14="http://schemas.microsoft.com/office/powerpoint/2010/main" val="325931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A 351 question</a:t>
            </a:r>
            <a:endParaRPr dirty="0"/>
          </a:p>
        </p:txBody>
      </p:sp>
      <p:sp>
        <p:nvSpPr>
          <p:cNvPr id="195" name="Google Shape;19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Given a  </a:t>
            </a:r>
            <a:r>
              <a:rPr lang="en-US" sz="2800" b="1" i="0" u="none" strike="noStrike" cap="none" dirty="0">
                <a:solidFill>
                  <a:srgbClr val="FF0000"/>
                </a:solidFill>
                <a:latin typeface="Consolas"/>
                <a:ea typeface="Consolas"/>
                <a:cs typeface="Consolas"/>
                <a:sym typeface="Consolas"/>
              </a:rPr>
              <a:t>double</a:t>
            </a:r>
            <a:r>
              <a:rPr lang="en-US" sz="2800" b="0" i="0" u="none" strike="noStrike" cap="none" dirty="0">
                <a:solidFill>
                  <a:schemeClr val="dk1"/>
                </a:solidFill>
                <a:latin typeface="Calibri"/>
                <a:ea typeface="Calibri"/>
                <a:cs typeface="Calibri"/>
                <a:sym typeface="Calibri"/>
              </a:rPr>
              <a:t> (8 bytes) array A of size N, which among the following sorting algorithms offers the best </a:t>
            </a:r>
            <a:r>
              <a:rPr lang="en-US" sz="2800" b="1" i="0" u="none" strike="noStrike" cap="none" dirty="0">
                <a:solidFill>
                  <a:schemeClr val="dk1"/>
                </a:solidFill>
                <a:latin typeface="Calibri"/>
                <a:ea typeface="Calibri"/>
                <a:cs typeface="Calibri"/>
                <a:sym typeface="Calibri"/>
              </a:rPr>
              <a:t>time complexity?</a:t>
            </a:r>
            <a:endParaRPr u="sng"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lvl="0" algn="ctr"/>
            <a:r>
              <a:rPr lang="en-US" dirty="0"/>
              <a:t>A 351 question</a:t>
            </a:r>
            <a:endParaRPr dirty="0"/>
          </a:p>
        </p:txBody>
      </p:sp>
      <p:sp>
        <p:nvSpPr>
          <p:cNvPr id="201" name="Google Shape;20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dirty="0"/>
              <a:t>Given a  </a:t>
            </a:r>
            <a:r>
              <a:rPr lang="en-US" b="1" dirty="0">
                <a:solidFill>
                  <a:srgbClr val="FF0000"/>
                </a:solidFill>
                <a:latin typeface="Consolas"/>
                <a:ea typeface="Consolas"/>
                <a:cs typeface="Consolas"/>
                <a:sym typeface="Consolas"/>
              </a:rPr>
              <a:t>double</a:t>
            </a:r>
            <a:r>
              <a:rPr lang="en-US" dirty="0"/>
              <a:t> (8 bytes) array A of size N, which among the following sorting algorithms offers the best </a:t>
            </a:r>
            <a:r>
              <a:rPr lang="en-US" b="1" dirty="0"/>
              <a:t>time complexity?</a:t>
            </a:r>
            <a:endParaRPr lang="en-US" u="sng"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202" name="Google Shape;202;p25"/>
          <p:cNvSpPr/>
          <p:nvPr/>
        </p:nvSpPr>
        <p:spPr>
          <a:xfrm>
            <a:off x="1238459" y="3482001"/>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InsertSort</a:t>
            </a:r>
            <a:endParaRPr sz="1800">
              <a:solidFill>
                <a:srgbClr val="000000"/>
              </a:solidFill>
              <a:latin typeface="Calibri"/>
              <a:ea typeface="Calibri"/>
              <a:cs typeface="Calibri"/>
              <a:sym typeface="Calibri"/>
            </a:endParaRPr>
          </a:p>
        </p:txBody>
      </p:sp>
      <p:sp>
        <p:nvSpPr>
          <p:cNvPr id="203" name="Google Shape;203;p25"/>
          <p:cNvSpPr/>
          <p:nvPr/>
        </p:nvSpPr>
        <p:spPr>
          <a:xfrm>
            <a:off x="5446164" y="3497076"/>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Bubblesort</a:t>
            </a:r>
            <a:endParaRPr sz="1800">
              <a:solidFill>
                <a:srgbClr val="000000"/>
              </a:solidFill>
              <a:latin typeface="Calibri"/>
              <a:ea typeface="Calibri"/>
              <a:cs typeface="Calibri"/>
              <a:sym typeface="Calibri"/>
            </a:endParaRPr>
          </a:p>
        </p:txBody>
      </p:sp>
      <p:sp>
        <p:nvSpPr>
          <p:cNvPr id="204" name="Google Shape;204;p25"/>
          <p:cNvSpPr/>
          <p:nvPr/>
        </p:nvSpPr>
        <p:spPr>
          <a:xfrm>
            <a:off x="3333425" y="3498313"/>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Mergesort</a:t>
            </a:r>
            <a:endParaRPr sz="1800">
              <a:solidFill>
                <a:srgbClr val="000000"/>
              </a:solidFill>
              <a:latin typeface="Calibri"/>
              <a:ea typeface="Calibri"/>
              <a:cs typeface="Calibri"/>
              <a:sym typeface="Calibri"/>
            </a:endParaRPr>
          </a:p>
        </p:txBody>
      </p:sp>
      <p:sp>
        <p:nvSpPr>
          <p:cNvPr id="205" name="Google Shape;205;p25"/>
          <p:cNvSpPr/>
          <p:nvPr/>
        </p:nvSpPr>
        <p:spPr>
          <a:xfrm>
            <a:off x="7556384" y="3498313"/>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Selection sort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lvl="0" algn="ctr"/>
            <a:r>
              <a:rPr lang="en-US" dirty="0"/>
              <a:t>A 351 question …. with a 351 answer!</a:t>
            </a:r>
            <a:endParaRPr dirty="0"/>
          </a:p>
        </p:txBody>
      </p:sp>
      <p:sp>
        <p:nvSpPr>
          <p:cNvPr id="211" name="Google Shape;2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dirty="0"/>
              <a:t>Given a </a:t>
            </a:r>
            <a:r>
              <a:rPr lang="en-US" b="1" dirty="0">
                <a:solidFill>
                  <a:srgbClr val="FF0000"/>
                </a:solidFill>
                <a:latin typeface="Consolas"/>
                <a:ea typeface="Consolas"/>
                <a:cs typeface="Consolas"/>
                <a:sym typeface="Consolas"/>
              </a:rPr>
              <a:t>double</a:t>
            </a:r>
            <a:r>
              <a:rPr lang="en-US" dirty="0"/>
              <a:t> (8 bytes) array A of size N, which among the following sorting algorithms offers the best </a:t>
            </a:r>
            <a:r>
              <a:rPr lang="en-US" b="1" dirty="0"/>
              <a:t>time complexity?</a:t>
            </a:r>
            <a:endParaRPr lang="en-US"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212" name="Google Shape;212;p26"/>
          <p:cNvSpPr/>
          <p:nvPr/>
        </p:nvSpPr>
        <p:spPr>
          <a:xfrm>
            <a:off x="1238459" y="3482001"/>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InsertSort</a:t>
            </a:r>
            <a:endParaRPr sz="1800">
              <a:solidFill>
                <a:srgbClr val="000000"/>
              </a:solidFill>
              <a:latin typeface="Calibri"/>
              <a:ea typeface="Calibri"/>
              <a:cs typeface="Calibri"/>
              <a:sym typeface="Calibri"/>
            </a:endParaRPr>
          </a:p>
        </p:txBody>
      </p:sp>
      <p:sp>
        <p:nvSpPr>
          <p:cNvPr id="213" name="Google Shape;213;p26"/>
          <p:cNvSpPr/>
          <p:nvPr/>
        </p:nvSpPr>
        <p:spPr>
          <a:xfrm>
            <a:off x="5446164" y="3497076"/>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Bubblesort</a:t>
            </a:r>
            <a:endParaRPr sz="1800">
              <a:solidFill>
                <a:srgbClr val="000000"/>
              </a:solidFill>
              <a:latin typeface="Calibri"/>
              <a:ea typeface="Calibri"/>
              <a:cs typeface="Calibri"/>
              <a:sym typeface="Calibri"/>
            </a:endParaRPr>
          </a:p>
        </p:txBody>
      </p:sp>
      <p:sp>
        <p:nvSpPr>
          <p:cNvPr id="214" name="Google Shape;214;p26"/>
          <p:cNvSpPr/>
          <p:nvPr/>
        </p:nvSpPr>
        <p:spPr>
          <a:xfrm>
            <a:off x="3333425" y="3498313"/>
            <a:ext cx="1712480" cy="599553"/>
          </a:xfrm>
          <a:prstGeom prst="roundRect">
            <a:avLst>
              <a:gd name="adj" fmla="val 16667"/>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Mergesort</a:t>
            </a:r>
            <a:endParaRPr sz="1800">
              <a:solidFill>
                <a:srgbClr val="000000"/>
              </a:solidFill>
              <a:latin typeface="Calibri"/>
              <a:ea typeface="Calibri"/>
              <a:cs typeface="Calibri"/>
              <a:sym typeface="Calibri"/>
            </a:endParaRPr>
          </a:p>
        </p:txBody>
      </p:sp>
      <p:sp>
        <p:nvSpPr>
          <p:cNvPr id="215" name="Google Shape;215;p26"/>
          <p:cNvSpPr/>
          <p:nvPr/>
        </p:nvSpPr>
        <p:spPr>
          <a:xfrm>
            <a:off x="7556384" y="3498313"/>
            <a:ext cx="1813393" cy="630326"/>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Selection sort</a:t>
            </a:r>
            <a:endParaRPr/>
          </a:p>
        </p:txBody>
      </p:sp>
      <p:sp>
        <p:nvSpPr>
          <p:cNvPr id="217" name="Google Shape;217;p26"/>
          <p:cNvSpPr txBox="1"/>
          <p:nvPr/>
        </p:nvSpPr>
        <p:spPr>
          <a:xfrm>
            <a:off x="1896533" y="4402667"/>
            <a:ext cx="6897511" cy="1200329"/>
          </a:xfrm>
          <a:prstGeom prst="rect">
            <a:avLst/>
          </a:prstGeom>
          <a:blipFill rotWithShape="1">
            <a:blip r:embed="rId3">
              <a:alphaModFix/>
            </a:blip>
            <a:stretch>
              <a:fillRect l="-529" t="-2537" r="-705" b="-710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lvl="0" algn="ctr"/>
            <a:r>
              <a:rPr lang="en-US" dirty="0"/>
              <a:t>Another 351 question</a:t>
            </a:r>
            <a:endParaRPr dirty="0"/>
          </a:p>
        </p:txBody>
      </p:sp>
      <p:sp>
        <p:nvSpPr>
          <p:cNvPr id="223" name="Google Shape;223;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Given a </a:t>
            </a:r>
            <a:r>
              <a:rPr lang="en-US" sz="2800" b="1" i="1" u="sng" strike="noStrike" cap="none">
                <a:solidFill>
                  <a:srgbClr val="00B0F0"/>
                </a:solidFill>
                <a:latin typeface="Calibri"/>
                <a:ea typeface="Calibri"/>
                <a:cs typeface="Calibri"/>
                <a:sym typeface="Calibri"/>
              </a:rPr>
              <a:t>linked list </a:t>
            </a:r>
            <a:r>
              <a:rPr lang="en-US" sz="2800" b="0" i="0" u="none" strike="noStrike" cap="none">
                <a:solidFill>
                  <a:srgbClr val="00B0F0"/>
                </a:solidFill>
                <a:latin typeface="Calibri"/>
                <a:ea typeface="Calibri"/>
                <a:cs typeface="Calibri"/>
                <a:sym typeface="Calibri"/>
              </a:rPr>
              <a:t>of 8 byte integers</a:t>
            </a:r>
            <a:r>
              <a:rPr lang="en-US" sz="2800" b="0" i="0" u="none" strike="noStrike" cap="none">
                <a:solidFill>
                  <a:schemeClr val="dk1"/>
                </a:solidFill>
                <a:latin typeface="Calibri"/>
                <a:ea typeface="Calibri"/>
                <a:cs typeface="Calibri"/>
                <a:sym typeface="Calibri"/>
              </a:rPr>
              <a:t> of size N, does mergesort achieve </a:t>
            </a:r>
            <a:r>
              <a:rPr lang="en-US" sz="2800" b="0" i="0" u="none" strike="noStrike" cap="none">
                <a:solidFill>
                  <a:srgbClr val="7030A0"/>
                </a:solidFill>
                <a:latin typeface="Calibri"/>
                <a:ea typeface="Calibri"/>
                <a:cs typeface="Calibri"/>
                <a:sym typeface="Calibri"/>
              </a:rPr>
              <a:t>the same runtime</a:t>
            </a:r>
            <a:r>
              <a:rPr lang="en-US" sz="2800" b="0" i="0" u="none" strike="noStrike" cap="none">
                <a:solidFill>
                  <a:schemeClr val="dk1"/>
                </a:solidFill>
                <a:latin typeface="Calibri"/>
                <a:ea typeface="Calibri"/>
                <a:cs typeface="Calibri"/>
                <a:sym typeface="Calibri"/>
              </a:rPr>
              <a:t>?</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224" name="Google Shape;224;p27"/>
          <p:cNvSpPr/>
          <p:nvPr/>
        </p:nvSpPr>
        <p:spPr>
          <a:xfrm>
            <a:off x="3335944" y="3073417"/>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Yes</a:t>
            </a:r>
            <a:endParaRPr/>
          </a:p>
        </p:txBody>
      </p:sp>
      <p:sp>
        <p:nvSpPr>
          <p:cNvPr id="225" name="Google Shape;225;p27"/>
          <p:cNvSpPr/>
          <p:nvPr/>
        </p:nvSpPr>
        <p:spPr>
          <a:xfrm>
            <a:off x="5446164" y="3074654"/>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No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lvl="0" algn="ctr"/>
            <a:r>
              <a:rPr lang="en-US" dirty="0"/>
              <a:t>Another 351 question… with a 351 answer!</a:t>
            </a:r>
            <a:endParaRPr dirty="0"/>
          </a:p>
        </p:txBody>
      </p:sp>
      <p:sp>
        <p:nvSpPr>
          <p:cNvPr id="231" name="Google Shape;231;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Given a</a:t>
            </a:r>
            <a:r>
              <a:rPr lang="en-US" sz="2800" b="0" i="0" u="none" strike="noStrike" cap="none" dirty="0">
                <a:solidFill>
                  <a:srgbClr val="00B0F0"/>
                </a:solidFill>
                <a:latin typeface="Calibri"/>
                <a:ea typeface="Calibri"/>
                <a:cs typeface="Calibri"/>
                <a:sym typeface="Calibri"/>
              </a:rPr>
              <a:t> </a:t>
            </a:r>
            <a:r>
              <a:rPr lang="en-US" sz="2800" b="1" i="1" u="sng" strike="noStrike" cap="none" dirty="0">
                <a:solidFill>
                  <a:srgbClr val="00B0F0"/>
                </a:solidFill>
                <a:latin typeface="Calibri"/>
                <a:ea typeface="Calibri"/>
                <a:cs typeface="Calibri"/>
                <a:sym typeface="Calibri"/>
              </a:rPr>
              <a:t>linked list </a:t>
            </a:r>
            <a:r>
              <a:rPr lang="en-US" sz="2800" b="0" i="0" u="none" strike="noStrike" cap="none" dirty="0">
                <a:solidFill>
                  <a:srgbClr val="00B0F0"/>
                </a:solidFill>
                <a:latin typeface="Calibri"/>
                <a:ea typeface="Calibri"/>
                <a:cs typeface="Calibri"/>
                <a:sym typeface="Calibri"/>
              </a:rPr>
              <a:t>of 8 byte integers</a:t>
            </a:r>
            <a:r>
              <a:rPr lang="en-US" sz="2800" b="0" i="0" u="none" strike="noStrike" cap="none" dirty="0">
                <a:solidFill>
                  <a:schemeClr val="dk1"/>
                </a:solidFill>
                <a:latin typeface="Calibri"/>
                <a:ea typeface="Calibri"/>
                <a:cs typeface="Calibri"/>
                <a:sym typeface="Calibri"/>
              </a:rPr>
              <a:t> of size N, does </a:t>
            </a:r>
            <a:r>
              <a:rPr lang="en-US" sz="2800" b="0" i="0" u="none" strike="noStrike" cap="none" dirty="0" err="1">
                <a:solidFill>
                  <a:schemeClr val="dk1"/>
                </a:solidFill>
                <a:latin typeface="Calibri"/>
                <a:ea typeface="Calibri"/>
                <a:cs typeface="Calibri"/>
                <a:sym typeface="Calibri"/>
              </a:rPr>
              <a:t>mergesort</a:t>
            </a:r>
            <a:r>
              <a:rPr lang="en-US" sz="2800" b="0" i="0" u="none" strike="noStrike" cap="none" dirty="0">
                <a:solidFill>
                  <a:schemeClr val="dk1"/>
                </a:solidFill>
                <a:latin typeface="Calibri"/>
                <a:ea typeface="Calibri"/>
                <a:cs typeface="Calibri"/>
                <a:sym typeface="Calibri"/>
              </a:rPr>
              <a:t> achieve </a:t>
            </a:r>
            <a:r>
              <a:rPr lang="en-US" sz="2800" b="0" i="0" u="none" strike="noStrike" cap="none" dirty="0">
                <a:solidFill>
                  <a:srgbClr val="7030A0"/>
                </a:solidFill>
                <a:latin typeface="Calibri"/>
                <a:ea typeface="Calibri"/>
                <a:cs typeface="Calibri"/>
                <a:sym typeface="Calibri"/>
              </a:rPr>
              <a:t>the same runtime</a:t>
            </a:r>
            <a:r>
              <a:rPr lang="en-US" sz="2800" b="0" i="0" u="none" strike="noStrike" cap="none" dirty="0">
                <a:solidFill>
                  <a:schemeClr val="dk1"/>
                </a:solidFill>
                <a:latin typeface="Calibri"/>
                <a:ea typeface="Calibri"/>
                <a:cs typeface="Calibri"/>
                <a:sym typeface="Calibri"/>
              </a:rPr>
              <a:t>?</a:t>
            </a:r>
            <a:endParaRPr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232" name="Google Shape;232;p28"/>
          <p:cNvSpPr/>
          <p:nvPr/>
        </p:nvSpPr>
        <p:spPr>
          <a:xfrm>
            <a:off x="3335944" y="3073417"/>
            <a:ext cx="1709962" cy="599553"/>
          </a:xfrm>
          <a:prstGeom prst="roundRect">
            <a:avLst>
              <a:gd name="adj" fmla="val 16667"/>
            </a:avLst>
          </a:prstGeom>
          <a:solidFill>
            <a:srgbClr val="FF0000"/>
          </a:solidFill>
          <a:ln w="127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Yes</a:t>
            </a:r>
            <a:endParaRPr/>
          </a:p>
        </p:txBody>
      </p:sp>
      <p:sp>
        <p:nvSpPr>
          <p:cNvPr id="233" name="Google Shape;233;p28"/>
          <p:cNvSpPr/>
          <p:nvPr/>
        </p:nvSpPr>
        <p:spPr>
          <a:xfrm>
            <a:off x="5446164" y="3074654"/>
            <a:ext cx="1813393" cy="630326"/>
          </a:xfrm>
          <a:prstGeom prst="roundRect">
            <a:avLst>
              <a:gd name="adj" fmla="val 16667"/>
            </a:avLst>
          </a:prstGeom>
          <a:no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No</a:t>
            </a:r>
            <a:endParaRPr/>
          </a:p>
        </p:txBody>
      </p:sp>
      <p:sp>
        <p:nvSpPr>
          <p:cNvPr id="235" name="Google Shape;235;p28"/>
          <p:cNvSpPr txBox="1"/>
          <p:nvPr/>
        </p:nvSpPr>
        <p:spPr>
          <a:xfrm>
            <a:off x="1447800" y="4043556"/>
            <a:ext cx="9429750" cy="1292662"/>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FF0000"/>
              </a:buClr>
              <a:buSzPts val="2600"/>
              <a:buFont typeface="Arial"/>
              <a:buChar char="•"/>
            </a:pPr>
            <a:r>
              <a:rPr lang="en-US" sz="2600" dirty="0">
                <a:solidFill>
                  <a:srgbClr val="FF0000"/>
                </a:solidFill>
                <a:latin typeface="Calibri"/>
                <a:ea typeface="Calibri"/>
                <a:cs typeface="Calibri"/>
                <a:sym typeface="Calibri"/>
              </a:rPr>
              <a:t>If you do it </a:t>
            </a:r>
            <a:r>
              <a:rPr lang="en-US" sz="2600" b="1" i="1" u="sng" dirty="0">
                <a:solidFill>
                  <a:srgbClr val="FF0000"/>
                </a:solidFill>
                <a:latin typeface="Calibri"/>
                <a:ea typeface="Calibri"/>
                <a:cs typeface="Calibri"/>
                <a:sym typeface="Calibri"/>
              </a:rPr>
              <a:t>bottom-up</a:t>
            </a:r>
            <a:r>
              <a:rPr lang="en-US" sz="2600" dirty="0">
                <a:solidFill>
                  <a:srgbClr val="FF0000"/>
                </a:solidFill>
                <a:latin typeface="Calibri"/>
                <a:ea typeface="Calibri"/>
                <a:cs typeface="Calibri"/>
                <a:sym typeface="Calibri"/>
              </a:rPr>
              <a:t>!</a:t>
            </a:r>
            <a:endParaRPr dirty="0"/>
          </a:p>
          <a:p>
            <a:pPr marL="457200" marR="0" lvl="0" indent="-457200" algn="l" rtl="0">
              <a:spcBef>
                <a:spcPts val="0"/>
              </a:spcBef>
              <a:spcAft>
                <a:spcPts val="0"/>
              </a:spcAft>
              <a:buClr>
                <a:schemeClr val="dk1"/>
              </a:buClr>
              <a:buSzPts val="2600"/>
              <a:buFont typeface="Arial"/>
              <a:buChar char="•"/>
            </a:pPr>
            <a:r>
              <a:rPr lang="en-US" sz="2600" dirty="0">
                <a:solidFill>
                  <a:schemeClr val="dk1"/>
                </a:solidFill>
                <a:latin typeface="Calibri"/>
                <a:ea typeface="Calibri"/>
                <a:cs typeface="Calibri"/>
                <a:sym typeface="Calibri"/>
              </a:rPr>
              <a:t>For more details </a:t>
            </a:r>
            <a:r>
              <a:rPr lang="en-US" sz="2600" dirty="0">
                <a:solidFill>
                  <a:srgbClr val="FF00FF"/>
                </a:solidFill>
                <a:latin typeface="Calibri"/>
                <a:ea typeface="Calibri"/>
                <a:cs typeface="Calibri"/>
                <a:sym typeface="Calibri"/>
              </a:rPr>
              <a:t>with pseudocode</a:t>
            </a:r>
            <a:r>
              <a:rPr lang="en-US" sz="2600" dirty="0">
                <a:solidFill>
                  <a:schemeClr val="dk1"/>
                </a:solidFill>
                <a:latin typeface="Calibri"/>
                <a:ea typeface="Calibri"/>
                <a:cs typeface="Calibri"/>
                <a:sym typeface="Calibri"/>
              </a:rPr>
              <a:t>, you are directed to the </a:t>
            </a:r>
            <a:r>
              <a:rPr lang="en-US" sz="2600" u="sng" dirty="0">
                <a:solidFill>
                  <a:schemeClr val="hlink"/>
                </a:solidFill>
                <a:latin typeface="Calibri"/>
                <a:ea typeface="Calibri"/>
                <a:cs typeface="Calibri"/>
                <a:sym typeface="Calibri"/>
                <a:hlinkClick r:id="rId3"/>
              </a:rPr>
              <a:t>Wikipedia article</a:t>
            </a:r>
            <a:endParaRPr sz="26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2339640-C902-5949-A5C8-9E316B47EE9D}"/>
              </a:ext>
            </a:extLst>
          </p:cNvPr>
          <p:cNvPicPr>
            <a:picLocks noChangeAspect="1"/>
          </p:cNvPicPr>
          <p:nvPr/>
        </p:nvPicPr>
        <p:blipFill>
          <a:blip r:embed="rId4"/>
          <a:stretch>
            <a:fillRect/>
          </a:stretch>
        </p:blipFill>
        <p:spPr>
          <a:xfrm>
            <a:off x="8148702" y="2559977"/>
            <a:ext cx="1112993" cy="11129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4012-AEE4-411C-9801-F2406555A635}"/>
              </a:ext>
            </a:extLst>
          </p:cNvPr>
          <p:cNvSpPr>
            <a:spLocks noGrp="1"/>
          </p:cNvSpPr>
          <p:nvPr>
            <p:ph type="title"/>
          </p:nvPr>
        </p:nvSpPr>
        <p:spPr/>
        <p:txBody>
          <a:bodyPr/>
          <a:lstStyle/>
          <a:p>
            <a:pPr algn="ctr"/>
            <a:r>
              <a:rPr lang="en-US" dirty="0"/>
              <a:t>Yet another 351 question</a:t>
            </a:r>
          </a:p>
        </p:txBody>
      </p:sp>
      <p:sp>
        <p:nvSpPr>
          <p:cNvPr id="3" name="Text Placeholder 2">
            <a:extLst>
              <a:ext uri="{FF2B5EF4-FFF2-40B4-BE49-F238E27FC236}">
                <a16:creationId xmlns:a16="http://schemas.microsoft.com/office/drawing/2014/main" id="{AB9C09AA-2149-4BE6-8166-E556C2AB13C9}"/>
              </a:ext>
            </a:extLst>
          </p:cNvPr>
          <p:cNvSpPr>
            <a:spLocks noGrp="1"/>
          </p:cNvSpPr>
          <p:nvPr>
            <p:ph type="body" idx="1"/>
          </p:nvPr>
        </p:nvSpPr>
        <p:spPr/>
        <p:txBody>
          <a:bodyPr/>
          <a:lstStyle/>
          <a:p>
            <a:r>
              <a:rPr lang="en-US" dirty="0"/>
              <a:t>Given a</a:t>
            </a:r>
            <a:r>
              <a:rPr lang="en-US" dirty="0">
                <a:solidFill>
                  <a:srgbClr val="00B0F0"/>
                </a:solidFill>
              </a:rPr>
              <a:t> </a:t>
            </a:r>
            <a:r>
              <a:rPr lang="en-US" b="1" i="1" u="sng" dirty="0">
                <a:solidFill>
                  <a:srgbClr val="00B0F0"/>
                </a:solidFill>
              </a:rPr>
              <a:t>sorted linked list </a:t>
            </a:r>
            <a:r>
              <a:rPr lang="en-US" dirty="0">
                <a:solidFill>
                  <a:srgbClr val="00B0F0"/>
                </a:solidFill>
              </a:rPr>
              <a:t>of 8 byte integers</a:t>
            </a:r>
            <a:r>
              <a:rPr lang="en-US" dirty="0"/>
              <a:t> of size N, what’s the </a:t>
            </a:r>
            <a:r>
              <a:rPr lang="en-US" b="1" dirty="0">
                <a:solidFill>
                  <a:srgbClr val="FF66FF"/>
                </a:solidFill>
              </a:rPr>
              <a:t>best runtime</a:t>
            </a:r>
            <a:r>
              <a:rPr lang="en-US" dirty="0"/>
              <a:t> we can achieve for </a:t>
            </a:r>
            <a:r>
              <a:rPr lang="en-US" b="1" dirty="0">
                <a:solidFill>
                  <a:srgbClr val="00B050"/>
                </a:solidFill>
              </a:rPr>
              <a:t>binary search</a:t>
            </a:r>
            <a:r>
              <a:rPr lang="en-US" dirty="0"/>
              <a:t>?</a:t>
            </a:r>
          </a:p>
          <a:p>
            <a:endParaRPr lang="en-US" dirty="0"/>
          </a:p>
        </p:txBody>
      </p:sp>
      <mc:AlternateContent xmlns:mc="http://schemas.openxmlformats.org/markup-compatibility/2006" xmlns:a14="http://schemas.microsoft.com/office/drawing/2010/main">
        <mc:Choice Requires="a14">
          <p:sp>
            <p:nvSpPr>
              <p:cNvPr id="4" name="Google Shape;202;p25">
                <a:extLst>
                  <a:ext uri="{FF2B5EF4-FFF2-40B4-BE49-F238E27FC236}">
                    <a16:creationId xmlns:a16="http://schemas.microsoft.com/office/drawing/2014/main" id="{867FB101-6BD2-4F20-AAE8-B7C30510F006}"/>
                  </a:ext>
                </a:extLst>
              </p:cNvPr>
              <p:cNvSpPr/>
              <p:nvPr/>
            </p:nvSpPr>
            <p:spPr>
              <a:xfrm>
                <a:off x="1384233" y="3150696"/>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dirty="0" smtClean="0">
                          <a:solidFill>
                            <a:srgbClr val="000000"/>
                          </a:solidFill>
                          <a:latin typeface="Cambria Math" panose="02040503050406030204" pitchFamily="18" charset="0"/>
                          <a:ea typeface="Cambria Math" panose="02040503050406030204" pitchFamily="18" charset="0"/>
                          <a:cs typeface="Calibri"/>
                          <a:sym typeface="Calibri"/>
                        </a:rPr>
                        <m:t>𝒪</m:t>
                      </m:r>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funcPr>
                        <m:fName>
                          <m:sSub>
                            <m:sSub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m:rPr>
                                  <m:sty m:val="p"/>
                                </m:rPr>
                                <a:rPr lang="en-US" sz="1800" b="0" i="0" dirty="0" smtClean="0">
                                  <a:solidFill>
                                    <a:srgbClr val="000000"/>
                                  </a:solidFill>
                                  <a:latin typeface="Cambria Math" panose="02040503050406030204" pitchFamily="18" charset="0"/>
                                  <a:ea typeface="Cambria Math" panose="02040503050406030204" pitchFamily="18" charset="0"/>
                                  <a:cs typeface="Calibri"/>
                                  <a:sym typeface="Calibri"/>
                                </a:rPr>
                                <m:t>log</m:t>
                              </m:r>
                            </m:e>
                            <m:sub>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2</m:t>
                              </m:r>
                            </m:sub>
                          </m:sSub>
                        </m:fName>
                        <m:e>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𝑛</m:t>
                          </m:r>
                        </m:e>
                      </m:func>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m:t>
                      </m:r>
                    </m:oMath>
                  </m:oMathPara>
                </a14:m>
                <a:endParaRPr sz="1800" dirty="0">
                  <a:solidFill>
                    <a:srgbClr val="000000"/>
                  </a:solidFill>
                  <a:latin typeface="Calibri"/>
                  <a:ea typeface="Calibri"/>
                  <a:cs typeface="Calibri"/>
                  <a:sym typeface="Calibri"/>
                </a:endParaRPr>
              </a:p>
            </p:txBody>
          </p:sp>
        </mc:Choice>
        <mc:Fallback xmlns="">
          <p:sp>
            <p:nvSpPr>
              <p:cNvPr id="4" name="Google Shape;202;p25">
                <a:extLst>
                  <a:ext uri="{FF2B5EF4-FFF2-40B4-BE49-F238E27FC236}">
                    <a16:creationId xmlns:a16="http://schemas.microsoft.com/office/drawing/2014/main" id="{867FB101-6BD2-4F20-AAE8-B7C30510F006}"/>
                  </a:ext>
                </a:extLst>
              </p:cNvPr>
              <p:cNvSpPr>
                <a:spLocks noRot="1" noChangeAspect="1" noMove="1" noResize="1" noEditPoints="1" noAdjustHandles="1" noChangeArrowheads="1" noChangeShapeType="1" noTextEdit="1"/>
              </p:cNvSpPr>
              <p:nvPr/>
            </p:nvSpPr>
            <p:spPr>
              <a:xfrm>
                <a:off x="1384233" y="3150696"/>
                <a:ext cx="1694707" cy="632178"/>
              </a:xfrm>
              <a:prstGeom prst="roundRect">
                <a:avLst>
                  <a:gd name="adj" fmla="val 16667"/>
                </a:avLst>
              </a:prstGeom>
              <a:blipFill>
                <a:blip r:embed="rId2"/>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203;p25">
                <a:extLst>
                  <a:ext uri="{FF2B5EF4-FFF2-40B4-BE49-F238E27FC236}">
                    <a16:creationId xmlns:a16="http://schemas.microsoft.com/office/drawing/2014/main" id="{2EB15D61-9F85-4E08-94E7-410F1617C3A1}"/>
                  </a:ext>
                </a:extLst>
              </p:cNvPr>
              <p:cNvSpPr/>
              <p:nvPr/>
            </p:nvSpPr>
            <p:spPr>
              <a:xfrm>
                <a:off x="5591938" y="3165771"/>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ar-AE" sz="1800" i="1" dirty="0" smtClean="0">
                          <a:latin typeface="Cambria Math" panose="02040503050406030204" pitchFamily="18" charset="0"/>
                          <a:ea typeface="Cambria Math" panose="02040503050406030204" pitchFamily="18" charset="0"/>
                          <a:cs typeface="Calibri"/>
                          <a:sym typeface="Calibri"/>
                        </a:rPr>
                        <m:t>𝒪</m:t>
                      </m:r>
                      <m:r>
                        <a:rPr lang="ar-AE" sz="1800" i="1" dirty="0" smtClean="0">
                          <a:latin typeface="Cambria Math" panose="02040503050406030204" pitchFamily="18" charset="0"/>
                          <a:ea typeface="Cambria Math" panose="02040503050406030204" pitchFamily="18" charset="0"/>
                          <a:cs typeface="Calibri"/>
                          <a:sym typeface="Calibri"/>
                        </a:rPr>
                        <m:t>(</m:t>
                      </m:r>
                      <m:r>
                        <a:rPr lang="en-US" sz="1800" b="0" i="1" dirty="0" smtClean="0">
                          <a:latin typeface="Cambria Math" panose="02040503050406030204" pitchFamily="18" charset="0"/>
                          <a:ea typeface="Cambria Math" panose="02040503050406030204" pitchFamily="18" charset="0"/>
                          <a:cs typeface="Calibri"/>
                          <a:sym typeface="Calibri"/>
                        </a:rPr>
                        <m:t>𝑛</m:t>
                      </m:r>
                      <m:r>
                        <a:rPr lang="ar-AE" sz="1800" i="1" dirty="0">
                          <a:latin typeface="Cambria Math" panose="02040503050406030204" pitchFamily="18" charset="0"/>
                          <a:ea typeface="Cambria Math" panose="02040503050406030204" pitchFamily="18" charset="0"/>
                          <a:cs typeface="Calibri"/>
                          <a:sym typeface="Calibri"/>
                        </a:rPr>
                        <m:t>)</m:t>
                      </m:r>
                    </m:oMath>
                  </m:oMathPara>
                </a14:m>
                <a:endParaRPr lang="ar-AE" sz="1800" dirty="0">
                  <a:latin typeface="Calibri"/>
                  <a:ea typeface="Calibri"/>
                  <a:cs typeface="Calibri"/>
                  <a:sym typeface="Calibri"/>
                </a:endParaRPr>
              </a:p>
            </p:txBody>
          </p:sp>
        </mc:Choice>
        <mc:Fallback xmlns="">
          <p:sp>
            <p:nvSpPr>
              <p:cNvPr id="5" name="Google Shape;203;p25">
                <a:extLst>
                  <a:ext uri="{FF2B5EF4-FFF2-40B4-BE49-F238E27FC236}">
                    <a16:creationId xmlns:a16="http://schemas.microsoft.com/office/drawing/2014/main" id="{2EB15D61-9F85-4E08-94E7-410F1617C3A1}"/>
                  </a:ext>
                </a:extLst>
              </p:cNvPr>
              <p:cNvSpPr>
                <a:spLocks noRot="1" noChangeAspect="1" noMove="1" noResize="1" noEditPoints="1" noAdjustHandles="1" noChangeArrowheads="1" noChangeShapeType="1" noTextEdit="1"/>
              </p:cNvSpPr>
              <p:nvPr/>
            </p:nvSpPr>
            <p:spPr>
              <a:xfrm>
                <a:off x="5591938" y="3165771"/>
                <a:ext cx="1709962" cy="599553"/>
              </a:xfrm>
              <a:prstGeom prst="roundRect">
                <a:avLst>
                  <a:gd name="adj" fmla="val 16667"/>
                </a:avLst>
              </a:prstGeom>
              <a:blipFill>
                <a:blip r:embed="rId3"/>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204;p25">
                <a:extLst>
                  <a:ext uri="{FF2B5EF4-FFF2-40B4-BE49-F238E27FC236}">
                    <a16:creationId xmlns:a16="http://schemas.microsoft.com/office/drawing/2014/main" id="{47EC9000-7324-4F74-AF29-2AA17555C67E}"/>
                  </a:ext>
                </a:extLst>
              </p:cNvPr>
              <p:cNvSpPr/>
              <p:nvPr/>
            </p:nvSpPr>
            <p:spPr>
              <a:xfrm>
                <a:off x="3479199" y="3167008"/>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ar-AE" sz="1800" i="1" dirty="0" smtClean="0">
                          <a:latin typeface="Cambria Math" panose="02040503050406030204" pitchFamily="18" charset="0"/>
                          <a:ea typeface="Cambria Math" panose="02040503050406030204" pitchFamily="18" charset="0"/>
                          <a:cs typeface="Calibri"/>
                          <a:sym typeface="Calibri"/>
                        </a:rPr>
                        <m:t>𝒪</m:t>
                      </m:r>
                      <m:r>
                        <a:rPr lang="ar-AE" sz="1800" i="1" dirty="0" smtClean="0">
                          <a:latin typeface="Cambria Math" panose="02040503050406030204" pitchFamily="18" charset="0"/>
                          <a:ea typeface="Cambria Math" panose="02040503050406030204" pitchFamily="18" charset="0"/>
                          <a:cs typeface="Calibri"/>
                          <a:sym typeface="Calibri"/>
                        </a:rPr>
                        <m:t>(</m:t>
                      </m:r>
                      <m:r>
                        <a:rPr lang="en-US" sz="1800" b="0" i="1" dirty="0" smtClean="0">
                          <a:latin typeface="Cambria Math" panose="02040503050406030204" pitchFamily="18" charset="0"/>
                          <a:ea typeface="Cambria Math" panose="02040503050406030204" pitchFamily="18" charset="0"/>
                          <a:cs typeface="Calibri"/>
                          <a:sym typeface="Calibri"/>
                        </a:rPr>
                        <m:t>𝑛</m:t>
                      </m:r>
                      <m:r>
                        <a:rPr lang="en-US" sz="1800" b="0" i="1" dirty="0" smtClean="0">
                          <a:latin typeface="Cambria Math" panose="02040503050406030204" pitchFamily="18" charset="0"/>
                          <a:ea typeface="Cambria Math" panose="02040503050406030204" pitchFamily="18" charset="0"/>
                          <a:cs typeface="Calibri"/>
                          <a:sym typeface="Calibri"/>
                        </a:rPr>
                        <m:t>⋅</m:t>
                      </m:r>
                      <m:func>
                        <m:funcPr>
                          <m:ctrlPr>
                            <a:rPr lang="ar-AE" sz="1800" i="1" dirty="0">
                              <a:latin typeface="Cambria Math" panose="02040503050406030204" pitchFamily="18" charset="0"/>
                              <a:ea typeface="Cambria Math" panose="02040503050406030204" pitchFamily="18" charset="0"/>
                              <a:cs typeface="Calibri"/>
                              <a:sym typeface="Calibri"/>
                            </a:rPr>
                          </m:ctrlPr>
                        </m:funcPr>
                        <m:fName>
                          <m:sSub>
                            <m:sSubPr>
                              <m:ctrlPr>
                                <a:rPr lang="ar-AE" sz="1800" i="1" dirty="0">
                                  <a:latin typeface="Cambria Math" panose="02040503050406030204" pitchFamily="18" charset="0"/>
                                  <a:ea typeface="Cambria Math" panose="02040503050406030204" pitchFamily="18" charset="0"/>
                                  <a:cs typeface="Calibri"/>
                                  <a:sym typeface="Calibri"/>
                                </a:rPr>
                              </m:ctrlPr>
                            </m:sSubPr>
                            <m:e>
                              <m:r>
                                <m:rPr>
                                  <m:sty m:val="p"/>
                                </m:rPr>
                                <a:rPr lang="en-US" sz="1800" dirty="0">
                                  <a:latin typeface="Cambria Math" panose="02040503050406030204" pitchFamily="18" charset="0"/>
                                  <a:ea typeface="Cambria Math" panose="02040503050406030204" pitchFamily="18" charset="0"/>
                                  <a:cs typeface="Calibri"/>
                                  <a:sym typeface="Calibri"/>
                                </a:rPr>
                                <m:t>log</m:t>
                              </m:r>
                            </m:e>
                            <m:sub>
                              <m:r>
                                <a:rPr lang="ar-AE" sz="1800" i="1" dirty="0">
                                  <a:latin typeface="Cambria Math" panose="02040503050406030204" pitchFamily="18" charset="0"/>
                                  <a:ea typeface="Cambria Math" panose="02040503050406030204" pitchFamily="18" charset="0"/>
                                  <a:cs typeface="Calibri"/>
                                  <a:sym typeface="Calibri"/>
                                </a:rPr>
                                <m:t>2</m:t>
                              </m:r>
                            </m:sub>
                          </m:sSub>
                        </m:fName>
                        <m:e>
                          <m:r>
                            <a:rPr lang="ar-AE" sz="1800" i="1" dirty="0">
                              <a:latin typeface="Cambria Math" panose="02040503050406030204" pitchFamily="18" charset="0"/>
                              <a:ea typeface="Cambria Math" panose="02040503050406030204" pitchFamily="18" charset="0"/>
                              <a:cs typeface="Calibri"/>
                              <a:sym typeface="Calibri"/>
                            </a:rPr>
                            <m:t>𝑛</m:t>
                          </m:r>
                        </m:e>
                      </m:func>
                      <m:r>
                        <a:rPr lang="ar-AE" sz="1800" i="1" dirty="0">
                          <a:latin typeface="Cambria Math" panose="02040503050406030204" pitchFamily="18" charset="0"/>
                          <a:ea typeface="Cambria Math" panose="02040503050406030204" pitchFamily="18" charset="0"/>
                          <a:cs typeface="Calibri"/>
                          <a:sym typeface="Calibri"/>
                        </a:rPr>
                        <m:t>)</m:t>
                      </m:r>
                    </m:oMath>
                  </m:oMathPara>
                </a14:m>
                <a:endParaRPr lang="ar-AE" sz="1800" dirty="0">
                  <a:latin typeface="Calibri"/>
                  <a:ea typeface="Calibri"/>
                  <a:cs typeface="Calibri"/>
                  <a:sym typeface="Calibri"/>
                </a:endParaRPr>
              </a:p>
            </p:txBody>
          </p:sp>
        </mc:Choice>
        <mc:Fallback xmlns="">
          <p:sp>
            <p:nvSpPr>
              <p:cNvPr id="6" name="Google Shape;204;p25">
                <a:extLst>
                  <a:ext uri="{FF2B5EF4-FFF2-40B4-BE49-F238E27FC236}">
                    <a16:creationId xmlns:a16="http://schemas.microsoft.com/office/drawing/2014/main" id="{47EC9000-7324-4F74-AF29-2AA17555C67E}"/>
                  </a:ext>
                </a:extLst>
              </p:cNvPr>
              <p:cNvSpPr>
                <a:spLocks noRot="1" noChangeAspect="1" noMove="1" noResize="1" noEditPoints="1" noAdjustHandles="1" noChangeArrowheads="1" noChangeShapeType="1" noTextEdit="1"/>
              </p:cNvSpPr>
              <p:nvPr/>
            </p:nvSpPr>
            <p:spPr>
              <a:xfrm>
                <a:off x="3479199" y="3167008"/>
                <a:ext cx="1712480" cy="599553"/>
              </a:xfrm>
              <a:prstGeom prst="roundRect">
                <a:avLst>
                  <a:gd name="adj" fmla="val 16667"/>
                </a:avLst>
              </a:prstGeom>
              <a:blipFill>
                <a:blip r:embed="rId4"/>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p:sp>
        <p:nvSpPr>
          <p:cNvPr id="7" name="Google Shape;205;p25">
            <a:extLst>
              <a:ext uri="{FF2B5EF4-FFF2-40B4-BE49-F238E27FC236}">
                <a16:creationId xmlns:a16="http://schemas.microsoft.com/office/drawing/2014/main" id="{7B7538BD-36F9-47E6-BBAB-A8079CF18C07}"/>
              </a:ext>
            </a:extLst>
          </p:cNvPr>
          <p:cNvSpPr/>
          <p:nvPr/>
        </p:nvSpPr>
        <p:spPr>
          <a:xfrm>
            <a:off x="7702158" y="3167008"/>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1800" dirty="0">
                <a:latin typeface="Calibri"/>
                <a:ea typeface="Calibri"/>
                <a:cs typeface="Calibri"/>
                <a:sym typeface="Calibri"/>
              </a:rPr>
              <a:t>Something else (what?)</a:t>
            </a:r>
            <a:endParaRPr lang="ar-AE" sz="1800" dirty="0">
              <a:latin typeface="Calibri"/>
              <a:ea typeface="Calibri"/>
              <a:cs typeface="Calibri"/>
              <a:sym typeface="Calibri"/>
            </a:endParaRPr>
          </a:p>
        </p:txBody>
      </p:sp>
    </p:spTree>
    <p:extLst>
      <p:ext uri="{BB962C8B-B14F-4D97-AF65-F5344CB8AC3E}">
        <p14:creationId xmlns:p14="http://schemas.microsoft.com/office/powerpoint/2010/main" val="3921385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4012-AEE4-411C-9801-F2406555A635}"/>
              </a:ext>
            </a:extLst>
          </p:cNvPr>
          <p:cNvSpPr>
            <a:spLocks noGrp="1"/>
          </p:cNvSpPr>
          <p:nvPr>
            <p:ph type="title"/>
          </p:nvPr>
        </p:nvSpPr>
        <p:spPr/>
        <p:txBody>
          <a:bodyPr/>
          <a:lstStyle/>
          <a:p>
            <a:pPr algn="ctr"/>
            <a:r>
              <a:rPr lang="en-US" dirty="0"/>
              <a:t>Yet another 351 question.. </a:t>
            </a:r>
            <a:r>
              <a:rPr lang="en-US" b="1" u="sng" dirty="0">
                <a:solidFill>
                  <a:srgbClr val="7030A0"/>
                </a:solidFill>
              </a:rPr>
              <a:t>with a 420 answer!</a:t>
            </a:r>
          </a:p>
        </p:txBody>
      </p:sp>
      <p:sp>
        <p:nvSpPr>
          <p:cNvPr id="3" name="Text Placeholder 2">
            <a:extLst>
              <a:ext uri="{FF2B5EF4-FFF2-40B4-BE49-F238E27FC236}">
                <a16:creationId xmlns:a16="http://schemas.microsoft.com/office/drawing/2014/main" id="{AB9C09AA-2149-4BE6-8166-E556C2AB13C9}"/>
              </a:ext>
            </a:extLst>
          </p:cNvPr>
          <p:cNvSpPr>
            <a:spLocks noGrp="1"/>
          </p:cNvSpPr>
          <p:nvPr>
            <p:ph type="body" idx="1"/>
          </p:nvPr>
        </p:nvSpPr>
        <p:spPr/>
        <p:txBody>
          <a:bodyPr/>
          <a:lstStyle/>
          <a:p>
            <a:r>
              <a:rPr lang="en-US" dirty="0"/>
              <a:t>Given a</a:t>
            </a:r>
            <a:r>
              <a:rPr lang="en-US" dirty="0">
                <a:solidFill>
                  <a:srgbClr val="00B0F0"/>
                </a:solidFill>
              </a:rPr>
              <a:t> </a:t>
            </a:r>
            <a:r>
              <a:rPr lang="en-US" b="1" i="1" u="sng" dirty="0">
                <a:solidFill>
                  <a:srgbClr val="00B0F0"/>
                </a:solidFill>
              </a:rPr>
              <a:t>sorted linked list </a:t>
            </a:r>
            <a:r>
              <a:rPr lang="en-US" dirty="0">
                <a:solidFill>
                  <a:srgbClr val="00B0F0"/>
                </a:solidFill>
              </a:rPr>
              <a:t>of 8 byte integers</a:t>
            </a:r>
            <a:r>
              <a:rPr lang="en-US" dirty="0"/>
              <a:t> of size N, what’s the </a:t>
            </a:r>
            <a:r>
              <a:rPr lang="en-US" b="1" dirty="0">
                <a:solidFill>
                  <a:srgbClr val="FF66FF"/>
                </a:solidFill>
              </a:rPr>
              <a:t>best runtime</a:t>
            </a:r>
            <a:r>
              <a:rPr lang="en-US" dirty="0"/>
              <a:t> we can achieve for </a:t>
            </a:r>
            <a:r>
              <a:rPr lang="en-US" b="1" dirty="0">
                <a:solidFill>
                  <a:srgbClr val="00B050"/>
                </a:solidFill>
              </a:rPr>
              <a:t>binary search</a:t>
            </a:r>
            <a:r>
              <a:rPr lang="en-US" dirty="0"/>
              <a:t>?</a:t>
            </a:r>
          </a:p>
          <a:p>
            <a:endParaRPr lang="en-US" dirty="0"/>
          </a:p>
        </p:txBody>
      </p:sp>
      <mc:AlternateContent xmlns:mc="http://schemas.openxmlformats.org/markup-compatibility/2006" xmlns:a14="http://schemas.microsoft.com/office/drawing/2010/main">
        <mc:Choice Requires="a14">
          <p:sp>
            <p:nvSpPr>
              <p:cNvPr id="4" name="Google Shape;202;p25">
                <a:extLst>
                  <a:ext uri="{FF2B5EF4-FFF2-40B4-BE49-F238E27FC236}">
                    <a16:creationId xmlns:a16="http://schemas.microsoft.com/office/drawing/2014/main" id="{867FB101-6BD2-4F20-AAE8-B7C30510F006}"/>
                  </a:ext>
                </a:extLst>
              </p:cNvPr>
              <p:cNvSpPr/>
              <p:nvPr/>
            </p:nvSpPr>
            <p:spPr>
              <a:xfrm>
                <a:off x="1238459" y="3482001"/>
                <a:ext cx="1694707" cy="632178"/>
              </a:xfrm>
              <a:prstGeom prst="roundRect">
                <a:avLst>
                  <a:gd name="adj" fmla="val 16667"/>
                </a:avLst>
              </a:prstGeom>
              <a:solidFill>
                <a:srgbClr val="8DA9DB"/>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dirty="0" smtClean="0">
                          <a:solidFill>
                            <a:srgbClr val="000000"/>
                          </a:solidFill>
                          <a:latin typeface="Cambria Math" panose="02040503050406030204" pitchFamily="18" charset="0"/>
                          <a:ea typeface="Cambria Math" panose="02040503050406030204" pitchFamily="18" charset="0"/>
                          <a:cs typeface="Calibri"/>
                          <a:sym typeface="Calibri"/>
                        </a:rPr>
                        <m:t>𝒪</m:t>
                      </m:r>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m:t>
                      </m:r>
                      <m:func>
                        <m:func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funcPr>
                        <m:fName>
                          <m:sSub>
                            <m:sSub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m:rPr>
                                  <m:sty m:val="p"/>
                                </m:rPr>
                                <a:rPr lang="en-US" sz="1800" b="0" i="0" dirty="0" smtClean="0">
                                  <a:solidFill>
                                    <a:srgbClr val="000000"/>
                                  </a:solidFill>
                                  <a:latin typeface="Cambria Math" panose="02040503050406030204" pitchFamily="18" charset="0"/>
                                  <a:ea typeface="Cambria Math" panose="02040503050406030204" pitchFamily="18" charset="0"/>
                                  <a:cs typeface="Calibri"/>
                                  <a:sym typeface="Calibri"/>
                                </a:rPr>
                                <m:t>log</m:t>
                              </m:r>
                            </m:e>
                            <m:sub>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2</m:t>
                              </m:r>
                            </m:sub>
                          </m:sSub>
                        </m:fName>
                        <m:e>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𝑛</m:t>
                          </m:r>
                        </m:e>
                      </m:func>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m:t>
                      </m:r>
                    </m:oMath>
                  </m:oMathPara>
                </a14:m>
                <a:endParaRPr sz="1800" dirty="0">
                  <a:solidFill>
                    <a:srgbClr val="000000"/>
                  </a:solidFill>
                  <a:latin typeface="Calibri"/>
                  <a:ea typeface="Calibri"/>
                  <a:cs typeface="Calibri"/>
                  <a:sym typeface="Calibri"/>
                </a:endParaRPr>
              </a:p>
            </p:txBody>
          </p:sp>
        </mc:Choice>
        <mc:Fallback xmlns="">
          <p:sp>
            <p:nvSpPr>
              <p:cNvPr id="4" name="Google Shape;202;p25">
                <a:extLst>
                  <a:ext uri="{FF2B5EF4-FFF2-40B4-BE49-F238E27FC236}">
                    <a16:creationId xmlns:a16="http://schemas.microsoft.com/office/drawing/2014/main" id="{867FB101-6BD2-4F20-AAE8-B7C30510F006}"/>
                  </a:ext>
                </a:extLst>
              </p:cNvPr>
              <p:cNvSpPr>
                <a:spLocks noRot="1" noChangeAspect="1" noMove="1" noResize="1" noEditPoints="1" noAdjustHandles="1" noChangeArrowheads="1" noChangeShapeType="1" noTextEdit="1"/>
              </p:cNvSpPr>
              <p:nvPr/>
            </p:nvSpPr>
            <p:spPr>
              <a:xfrm>
                <a:off x="1238459" y="3482001"/>
                <a:ext cx="1694707" cy="632178"/>
              </a:xfrm>
              <a:prstGeom prst="roundRect">
                <a:avLst>
                  <a:gd name="adj" fmla="val 16667"/>
                </a:avLst>
              </a:prstGeom>
              <a:blipFill>
                <a:blip r:embed="rId2"/>
                <a:stretch>
                  <a:fillRect/>
                </a:stretch>
              </a:blipFill>
              <a:ln w="12700" cap="flat" cmpd="sng">
                <a:solidFill>
                  <a:srgbClr val="2F5496"/>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203;p25">
                <a:extLst>
                  <a:ext uri="{FF2B5EF4-FFF2-40B4-BE49-F238E27FC236}">
                    <a16:creationId xmlns:a16="http://schemas.microsoft.com/office/drawing/2014/main" id="{2EB15D61-9F85-4E08-94E7-410F1617C3A1}"/>
                  </a:ext>
                </a:extLst>
              </p:cNvPr>
              <p:cNvSpPr/>
              <p:nvPr/>
            </p:nvSpPr>
            <p:spPr>
              <a:xfrm>
                <a:off x="5446164" y="3497076"/>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ar-AE" sz="1800" i="1" dirty="0" smtClean="0">
                          <a:latin typeface="Cambria Math" panose="02040503050406030204" pitchFamily="18" charset="0"/>
                          <a:ea typeface="Cambria Math" panose="02040503050406030204" pitchFamily="18" charset="0"/>
                          <a:cs typeface="Calibri"/>
                          <a:sym typeface="Calibri"/>
                        </a:rPr>
                        <m:t>𝒪</m:t>
                      </m:r>
                      <m:r>
                        <a:rPr lang="ar-AE" sz="1800" i="1" dirty="0" smtClean="0">
                          <a:latin typeface="Cambria Math" panose="02040503050406030204" pitchFamily="18" charset="0"/>
                          <a:ea typeface="Cambria Math" panose="02040503050406030204" pitchFamily="18" charset="0"/>
                          <a:cs typeface="Calibri"/>
                          <a:sym typeface="Calibri"/>
                        </a:rPr>
                        <m:t>(</m:t>
                      </m:r>
                      <m:r>
                        <a:rPr lang="en-US" sz="1800" b="0" i="1" dirty="0" smtClean="0">
                          <a:latin typeface="Cambria Math" panose="02040503050406030204" pitchFamily="18" charset="0"/>
                          <a:ea typeface="Cambria Math" panose="02040503050406030204" pitchFamily="18" charset="0"/>
                          <a:cs typeface="Calibri"/>
                          <a:sym typeface="Calibri"/>
                        </a:rPr>
                        <m:t>𝑛</m:t>
                      </m:r>
                      <m:r>
                        <a:rPr lang="ar-AE" sz="1800" i="1" dirty="0">
                          <a:latin typeface="Cambria Math" panose="02040503050406030204" pitchFamily="18" charset="0"/>
                          <a:ea typeface="Cambria Math" panose="02040503050406030204" pitchFamily="18" charset="0"/>
                          <a:cs typeface="Calibri"/>
                          <a:sym typeface="Calibri"/>
                        </a:rPr>
                        <m:t>)</m:t>
                      </m:r>
                    </m:oMath>
                  </m:oMathPara>
                </a14:m>
                <a:endParaRPr lang="ar-AE" sz="1800" dirty="0">
                  <a:latin typeface="Calibri"/>
                  <a:ea typeface="Calibri"/>
                  <a:cs typeface="Calibri"/>
                  <a:sym typeface="Calibri"/>
                </a:endParaRPr>
              </a:p>
            </p:txBody>
          </p:sp>
        </mc:Choice>
        <mc:Fallback xmlns="">
          <p:sp>
            <p:nvSpPr>
              <p:cNvPr id="5" name="Google Shape;203;p25">
                <a:extLst>
                  <a:ext uri="{FF2B5EF4-FFF2-40B4-BE49-F238E27FC236}">
                    <a16:creationId xmlns:a16="http://schemas.microsoft.com/office/drawing/2014/main" id="{2EB15D61-9F85-4E08-94E7-410F1617C3A1}"/>
                  </a:ext>
                </a:extLst>
              </p:cNvPr>
              <p:cNvSpPr>
                <a:spLocks noRot="1" noChangeAspect="1" noMove="1" noResize="1" noEditPoints="1" noAdjustHandles="1" noChangeArrowheads="1" noChangeShapeType="1" noTextEdit="1"/>
              </p:cNvSpPr>
              <p:nvPr/>
            </p:nvSpPr>
            <p:spPr>
              <a:xfrm>
                <a:off x="5446164" y="3497076"/>
                <a:ext cx="1709962" cy="599553"/>
              </a:xfrm>
              <a:prstGeom prst="roundRect">
                <a:avLst>
                  <a:gd name="adj" fmla="val 16667"/>
                </a:avLst>
              </a:prstGeom>
              <a:blipFill>
                <a:blip r:embed="rId3"/>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204;p25">
                <a:extLst>
                  <a:ext uri="{FF2B5EF4-FFF2-40B4-BE49-F238E27FC236}">
                    <a16:creationId xmlns:a16="http://schemas.microsoft.com/office/drawing/2014/main" id="{47EC9000-7324-4F74-AF29-2AA17555C67E}"/>
                  </a:ext>
                </a:extLst>
              </p:cNvPr>
              <p:cNvSpPr/>
              <p:nvPr/>
            </p:nvSpPr>
            <p:spPr>
              <a:xfrm>
                <a:off x="3333425" y="3498313"/>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ar-AE" sz="1800" i="1" dirty="0" smtClean="0">
                          <a:latin typeface="Cambria Math" panose="02040503050406030204" pitchFamily="18" charset="0"/>
                          <a:ea typeface="Cambria Math" panose="02040503050406030204" pitchFamily="18" charset="0"/>
                          <a:cs typeface="Calibri"/>
                          <a:sym typeface="Calibri"/>
                        </a:rPr>
                        <m:t>𝒪</m:t>
                      </m:r>
                      <m:r>
                        <a:rPr lang="ar-AE" sz="1800" i="1" dirty="0" smtClean="0">
                          <a:latin typeface="Cambria Math" panose="02040503050406030204" pitchFamily="18" charset="0"/>
                          <a:ea typeface="Cambria Math" panose="02040503050406030204" pitchFamily="18" charset="0"/>
                          <a:cs typeface="Calibri"/>
                          <a:sym typeface="Calibri"/>
                        </a:rPr>
                        <m:t>(</m:t>
                      </m:r>
                      <m:r>
                        <a:rPr lang="en-US" sz="1800" b="0" i="1" dirty="0" smtClean="0">
                          <a:latin typeface="Cambria Math" panose="02040503050406030204" pitchFamily="18" charset="0"/>
                          <a:ea typeface="Cambria Math" panose="02040503050406030204" pitchFamily="18" charset="0"/>
                          <a:cs typeface="Calibri"/>
                          <a:sym typeface="Calibri"/>
                        </a:rPr>
                        <m:t>𝑛</m:t>
                      </m:r>
                      <m:r>
                        <a:rPr lang="en-US" sz="1800" b="0" i="1" dirty="0" smtClean="0">
                          <a:latin typeface="Cambria Math" panose="02040503050406030204" pitchFamily="18" charset="0"/>
                          <a:ea typeface="Cambria Math" panose="02040503050406030204" pitchFamily="18" charset="0"/>
                          <a:cs typeface="Calibri"/>
                          <a:sym typeface="Calibri"/>
                        </a:rPr>
                        <m:t>⋅</m:t>
                      </m:r>
                      <m:func>
                        <m:funcPr>
                          <m:ctrlPr>
                            <a:rPr lang="ar-AE" sz="1800" i="1" dirty="0">
                              <a:latin typeface="Cambria Math" panose="02040503050406030204" pitchFamily="18" charset="0"/>
                              <a:ea typeface="Cambria Math" panose="02040503050406030204" pitchFamily="18" charset="0"/>
                              <a:cs typeface="Calibri"/>
                              <a:sym typeface="Calibri"/>
                            </a:rPr>
                          </m:ctrlPr>
                        </m:funcPr>
                        <m:fName>
                          <m:sSub>
                            <m:sSubPr>
                              <m:ctrlPr>
                                <a:rPr lang="ar-AE" sz="1800" i="1" dirty="0">
                                  <a:latin typeface="Cambria Math" panose="02040503050406030204" pitchFamily="18" charset="0"/>
                                  <a:ea typeface="Cambria Math" panose="02040503050406030204" pitchFamily="18" charset="0"/>
                                  <a:cs typeface="Calibri"/>
                                  <a:sym typeface="Calibri"/>
                                </a:rPr>
                              </m:ctrlPr>
                            </m:sSubPr>
                            <m:e>
                              <m:r>
                                <m:rPr>
                                  <m:sty m:val="p"/>
                                </m:rPr>
                                <a:rPr lang="en-US" sz="1800" dirty="0">
                                  <a:latin typeface="Cambria Math" panose="02040503050406030204" pitchFamily="18" charset="0"/>
                                  <a:ea typeface="Cambria Math" panose="02040503050406030204" pitchFamily="18" charset="0"/>
                                  <a:cs typeface="Calibri"/>
                                  <a:sym typeface="Calibri"/>
                                </a:rPr>
                                <m:t>log</m:t>
                              </m:r>
                            </m:e>
                            <m:sub>
                              <m:r>
                                <a:rPr lang="ar-AE" sz="1800" i="1" dirty="0">
                                  <a:latin typeface="Cambria Math" panose="02040503050406030204" pitchFamily="18" charset="0"/>
                                  <a:ea typeface="Cambria Math" panose="02040503050406030204" pitchFamily="18" charset="0"/>
                                  <a:cs typeface="Calibri"/>
                                  <a:sym typeface="Calibri"/>
                                </a:rPr>
                                <m:t>2</m:t>
                              </m:r>
                            </m:sub>
                          </m:sSub>
                        </m:fName>
                        <m:e>
                          <m:r>
                            <a:rPr lang="ar-AE" sz="1800" i="1" dirty="0">
                              <a:latin typeface="Cambria Math" panose="02040503050406030204" pitchFamily="18" charset="0"/>
                              <a:ea typeface="Cambria Math" panose="02040503050406030204" pitchFamily="18" charset="0"/>
                              <a:cs typeface="Calibri"/>
                              <a:sym typeface="Calibri"/>
                            </a:rPr>
                            <m:t>𝑛</m:t>
                          </m:r>
                        </m:e>
                      </m:func>
                      <m:r>
                        <a:rPr lang="ar-AE" sz="1800" i="1" dirty="0">
                          <a:latin typeface="Cambria Math" panose="02040503050406030204" pitchFamily="18" charset="0"/>
                          <a:ea typeface="Cambria Math" panose="02040503050406030204" pitchFamily="18" charset="0"/>
                          <a:cs typeface="Calibri"/>
                          <a:sym typeface="Calibri"/>
                        </a:rPr>
                        <m:t>)</m:t>
                      </m:r>
                    </m:oMath>
                  </m:oMathPara>
                </a14:m>
                <a:endParaRPr lang="ar-AE" sz="1800" dirty="0">
                  <a:latin typeface="Calibri"/>
                  <a:ea typeface="Calibri"/>
                  <a:cs typeface="Calibri"/>
                  <a:sym typeface="Calibri"/>
                </a:endParaRPr>
              </a:p>
            </p:txBody>
          </p:sp>
        </mc:Choice>
        <mc:Fallback xmlns="">
          <p:sp>
            <p:nvSpPr>
              <p:cNvPr id="6" name="Google Shape;204;p25">
                <a:extLst>
                  <a:ext uri="{FF2B5EF4-FFF2-40B4-BE49-F238E27FC236}">
                    <a16:creationId xmlns:a16="http://schemas.microsoft.com/office/drawing/2014/main" id="{47EC9000-7324-4F74-AF29-2AA17555C67E}"/>
                  </a:ext>
                </a:extLst>
              </p:cNvPr>
              <p:cNvSpPr>
                <a:spLocks noRot="1" noChangeAspect="1" noMove="1" noResize="1" noEditPoints="1" noAdjustHandles="1" noChangeArrowheads="1" noChangeShapeType="1" noTextEdit="1"/>
              </p:cNvSpPr>
              <p:nvPr/>
            </p:nvSpPr>
            <p:spPr>
              <a:xfrm>
                <a:off x="3333425" y="3498313"/>
                <a:ext cx="1712480" cy="599553"/>
              </a:xfrm>
              <a:prstGeom prst="roundRect">
                <a:avLst>
                  <a:gd name="adj" fmla="val 16667"/>
                </a:avLst>
              </a:prstGeom>
              <a:blipFill>
                <a:blip r:embed="rId4"/>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p:sp>
        <p:nvSpPr>
          <p:cNvPr id="7" name="Google Shape;205;p25">
            <a:extLst>
              <a:ext uri="{FF2B5EF4-FFF2-40B4-BE49-F238E27FC236}">
                <a16:creationId xmlns:a16="http://schemas.microsoft.com/office/drawing/2014/main" id="{7B7538BD-36F9-47E6-BBAB-A8079CF18C07}"/>
              </a:ext>
            </a:extLst>
          </p:cNvPr>
          <p:cNvSpPr/>
          <p:nvPr/>
        </p:nvSpPr>
        <p:spPr>
          <a:xfrm>
            <a:off x="7556384" y="3498313"/>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1800" dirty="0">
                <a:latin typeface="Calibri"/>
                <a:ea typeface="Calibri"/>
                <a:cs typeface="Calibri"/>
                <a:sym typeface="Calibri"/>
              </a:rPr>
              <a:t>Something else (what?)</a:t>
            </a:r>
            <a:endParaRPr lang="ar-AE" sz="1800" dirty="0">
              <a:latin typeface="Calibri"/>
              <a:ea typeface="Calibri"/>
              <a:cs typeface="Calibri"/>
              <a:sym typeface="Calibri"/>
            </a:endParaRPr>
          </a:p>
        </p:txBody>
      </p:sp>
      <p:sp>
        <p:nvSpPr>
          <p:cNvPr id="8" name="Oval 7">
            <a:extLst>
              <a:ext uri="{FF2B5EF4-FFF2-40B4-BE49-F238E27FC236}">
                <a16:creationId xmlns:a16="http://schemas.microsoft.com/office/drawing/2014/main" id="{8C6FBFAD-01B7-4D8E-BC87-955EA1D6B073}"/>
              </a:ext>
            </a:extLst>
          </p:cNvPr>
          <p:cNvSpPr/>
          <p:nvPr/>
        </p:nvSpPr>
        <p:spPr>
          <a:xfrm>
            <a:off x="930031" y="3313723"/>
            <a:ext cx="2297723" cy="10081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681843-008F-4538-81AD-B956D86F39F1}"/>
              </a:ext>
            </a:extLst>
          </p:cNvPr>
          <p:cNvPicPr>
            <a:picLocks noChangeAspect="1"/>
          </p:cNvPicPr>
          <p:nvPr/>
        </p:nvPicPr>
        <p:blipFill>
          <a:blip r:embed="rId5"/>
          <a:stretch>
            <a:fillRect/>
          </a:stretch>
        </p:blipFill>
        <p:spPr>
          <a:xfrm>
            <a:off x="9932472" y="2728057"/>
            <a:ext cx="1621457" cy="1401885"/>
          </a:xfrm>
          <a:prstGeom prst="rect">
            <a:avLst/>
          </a:prstGeom>
        </p:spPr>
      </p:pic>
      <p:pic>
        <p:nvPicPr>
          <p:cNvPr id="12" name="Picture 11">
            <a:extLst>
              <a:ext uri="{FF2B5EF4-FFF2-40B4-BE49-F238E27FC236}">
                <a16:creationId xmlns:a16="http://schemas.microsoft.com/office/drawing/2014/main" id="{A1BAF3A0-AA94-4E91-B5AE-6B3DF9E75480}"/>
              </a:ext>
            </a:extLst>
          </p:cNvPr>
          <p:cNvPicPr>
            <a:picLocks noChangeAspect="1"/>
          </p:cNvPicPr>
          <p:nvPr/>
        </p:nvPicPr>
        <p:blipFill>
          <a:blip r:embed="rId6"/>
          <a:stretch>
            <a:fillRect/>
          </a:stretch>
        </p:blipFill>
        <p:spPr>
          <a:xfrm>
            <a:off x="1636164" y="4704231"/>
            <a:ext cx="3810000" cy="1314450"/>
          </a:xfrm>
          <a:prstGeom prst="rect">
            <a:avLst/>
          </a:prstGeom>
        </p:spPr>
      </p:pic>
      <p:sp>
        <p:nvSpPr>
          <p:cNvPr id="13" name="TextBox 12">
            <a:extLst>
              <a:ext uri="{FF2B5EF4-FFF2-40B4-BE49-F238E27FC236}">
                <a16:creationId xmlns:a16="http://schemas.microsoft.com/office/drawing/2014/main" id="{944F9A27-79D6-4FCA-A781-0CF81EC68D8C}"/>
              </a:ext>
            </a:extLst>
          </p:cNvPr>
          <p:cNvSpPr txBox="1"/>
          <p:nvPr/>
        </p:nvSpPr>
        <p:spPr>
          <a:xfrm>
            <a:off x="5955324" y="4877997"/>
            <a:ext cx="4689230"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Use a probabilistic data structure known as a </a:t>
            </a:r>
            <a:r>
              <a:rPr lang="en-US" sz="1800" b="1" dirty="0" err="1"/>
              <a:t>skiplist</a:t>
            </a:r>
            <a:r>
              <a:rPr lang="en-US" sz="1800" dirty="0"/>
              <a:t>!</a:t>
            </a:r>
          </a:p>
          <a:p>
            <a:pPr marL="285750" indent="-285750">
              <a:buFont typeface="Arial" panose="020B0604020202020204" pitchFamily="34" charset="0"/>
              <a:buChar char="•"/>
            </a:pPr>
            <a:r>
              <a:rPr lang="en-US" sz="1800" dirty="0"/>
              <a:t>We will talk about it later in the semester.</a:t>
            </a:r>
          </a:p>
        </p:txBody>
      </p:sp>
    </p:spTree>
    <p:extLst>
      <p:ext uri="{BB962C8B-B14F-4D97-AF65-F5344CB8AC3E}">
        <p14:creationId xmlns:p14="http://schemas.microsoft.com/office/powerpoint/2010/main" val="423917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lvl="0" algn="ctr"/>
            <a:r>
              <a:rPr lang="en-US" dirty="0"/>
              <a:t>Welcome!</a:t>
            </a:r>
            <a:endParaRPr dirty="0"/>
          </a:p>
        </p:txBody>
      </p:sp>
      <p:sp>
        <p:nvSpPr>
          <p:cNvPr id="211" name="Google Shape;2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accent1"/>
                </a:solidFill>
                <a:latin typeface="Calibri"/>
                <a:ea typeface="Calibri"/>
                <a:cs typeface="Calibri"/>
                <a:sym typeface="Calibri"/>
              </a:rPr>
              <a:t>CMSC420, “Advanced” Data Structures</a:t>
            </a:r>
          </a:p>
          <a:p>
            <a:pPr marL="228600" marR="0" lvl="0" indent="-228600" algn="l" rtl="0">
              <a:lnSpc>
                <a:spcPct val="90000"/>
              </a:lnSpc>
              <a:spcBef>
                <a:spcPts val="0"/>
              </a:spcBef>
              <a:spcAft>
                <a:spcPts val="0"/>
              </a:spcAft>
              <a:buClr>
                <a:schemeClr val="dk1"/>
              </a:buClr>
              <a:buSzPts val="2800"/>
              <a:buFont typeface="Arial"/>
              <a:buChar char="•"/>
            </a:pPr>
            <a:endParaRPr lang="en-US" dirty="0"/>
          </a:p>
          <a:p>
            <a:pPr marL="0" marR="0" lvl="0" indent="0" algn="l" rtl="0">
              <a:lnSpc>
                <a:spcPct val="90000"/>
              </a:lnSpc>
              <a:spcBef>
                <a:spcPts val="0"/>
              </a:spcBef>
              <a:spcAft>
                <a:spcPts val="0"/>
              </a:spcAft>
              <a:buClr>
                <a:schemeClr val="dk1"/>
              </a:buClr>
              <a:buSzPts val="2800"/>
              <a:buNone/>
            </a:pPr>
            <a:r>
              <a:rPr lang="en-US" sz="1600" i="1" dirty="0"/>
              <a:t>		         </a:t>
            </a:r>
            <a:r>
              <a:rPr lang="en-US" sz="1600" i="1" dirty="0">
                <a:solidFill>
                  <a:schemeClr val="accent2"/>
                </a:solidFill>
              </a:rPr>
              <a:t>Will explain….</a:t>
            </a:r>
          </a:p>
          <a:p>
            <a:pPr marL="0" marR="0" lvl="0" indent="0" algn="l" rtl="0">
              <a:lnSpc>
                <a:spcPct val="90000"/>
              </a:lnSpc>
              <a:spcBef>
                <a:spcPts val="0"/>
              </a:spcBef>
              <a:spcAft>
                <a:spcPts val="0"/>
              </a:spcAft>
              <a:buClr>
                <a:schemeClr val="dk1"/>
              </a:buClr>
              <a:buSzPts val="2800"/>
              <a:buNone/>
            </a:pPr>
            <a:endParaRPr lang="en-US" sz="1200" i="1" dirty="0">
              <a:solidFill>
                <a:schemeClr val="accent2"/>
              </a:solidFill>
            </a:endParaRPr>
          </a:p>
          <a:p>
            <a:pPr marL="171450" indent="-171450">
              <a:spcBef>
                <a:spcPts val="0"/>
              </a:spcBef>
            </a:pPr>
            <a:r>
              <a:rPr lang="en-US" dirty="0">
                <a:solidFill>
                  <a:schemeClr val="tx1"/>
                </a:solidFill>
              </a:rPr>
              <a:t>Elective, generally junior / senior – level</a:t>
            </a:r>
          </a:p>
          <a:p>
            <a:pPr marL="171450" indent="-171450">
              <a:spcBef>
                <a:spcPts val="0"/>
              </a:spcBef>
            </a:pPr>
            <a:r>
              <a:rPr lang="en-US" dirty="0">
                <a:solidFill>
                  <a:schemeClr val="tx1"/>
                </a:solidFill>
              </a:rPr>
              <a:t>You need 351 and 330 to register!</a:t>
            </a:r>
          </a:p>
          <a:p>
            <a:pPr marL="171450" indent="-171450">
              <a:spcBef>
                <a:spcPts val="0"/>
              </a:spcBef>
            </a:pPr>
            <a:r>
              <a:rPr lang="en-US" dirty="0">
                <a:solidFill>
                  <a:schemeClr val="tx1"/>
                </a:solidFill>
              </a:rPr>
              <a:t>Quick facts:</a:t>
            </a:r>
          </a:p>
          <a:p>
            <a:pPr marL="628650" lvl="1" indent="-171450">
              <a:spcBef>
                <a:spcPts val="0"/>
              </a:spcBef>
            </a:pPr>
            <a:r>
              <a:rPr lang="en-US" dirty="0">
                <a:solidFill>
                  <a:srgbClr val="7030A0"/>
                </a:solidFill>
              </a:rPr>
              <a:t>5-6 programming projects in Java</a:t>
            </a:r>
            <a:r>
              <a:rPr lang="en-US" dirty="0">
                <a:solidFill>
                  <a:schemeClr val="tx1"/>
                </a:solidFill>
              </a:rPr>
              <a:t>, tested on </a:t>
            </a:r>
            <a:r>
              <a:rPr lang="en-US" dirty="0" err="1">
                <a:solidFill>
                  <a:schemeClr val="tx1"/>
                </a:solidFill>
              </a:rPr>
              <a:t>submit.cs</a:t>
            </a:r>
            <a:r>
              <a:rPr lang="en-US" dirty="0">
                <a:solidFill>
                  <a:schemeClr val="tx1"/>
                </a:solidFill>
              </a:rPr>
              <a:t>.</a:t>
            </a:r>
          </a:p>
          <a:p>
            <a:pPr marL="628650" lvl="1" indent="-171450">
              <a:spcBef>
                <a:spcPts val="0"/>
              </a:spcBef>
            </a:pPr>
            <a:r>
              <a:rPr lang="en-US" dirty="0">
                <a:solidFill>
                  <a:schemeClr val="accent2"/>
                </a:solidFill>
              </a:rPr>
              <a:t>Lecture worksheets. (start Wednesday)</a:t>
            </a:r>
          </a:p>
          <a:p>
            <a:pPr marL="628650" lvl="1" indent="-171450">
              <a:spcBef>
                <a:spcPts val="0"/>
              </a:spcBef>
            </a:pPr>
            <a:r>
              <a:rPr lang="en-US" dirty="0">
                <a:solidFill>
                  <a:schemeClr val="accent4">
                    <a:lumMod val="50000"/>
                  </a:schemeClr>
                </a:solidFill>
              </a:rPr>
              <a:t>Homework assignment every 2-3 weeks (5-6 total)</a:t>
            </a:r>
            <a:r>
              <a:rPr lang="en-US" dirty="0">
                <a:solidFill>
                  <a:schemeClr val="tx1"/>
                </a:solidFill>
              </a:rPr>
              <a:t>.</a:t>
            </a:r>
          </a:p>
          <a:p>
            <a:pPr marL="628650" lvl="1" indent="-171450">
              <a:spcBef>
                <a:spcPts val="0"/>
              </a:spcBef>
            </a:pPr>
            <a:r>
              <a:rPr lang="en-US" dirty="0">
                <a:solidFill>
                  <a:schemeClr val="tx1"/>
                </a:solidFill>
              </a:rPr>
              <a:t>1 midterm, </a:t>
            </a:r>
            <a:r>
              <a:rPr lang="en-US" b="1" u="sng" dirty="0">
                <a:solidFill>
                  <a:srgbClr val="FF0000"/>
                </a:solidFill>
              </a:rPr>
              <a:t>Wed 10-16, 6-8pm, ESJ (Edward St. John's) 0202</a:t>
            </a:r>
          </a:p>
          <a:p>
            <a:pPr marL="628650" lvl="1" indent="-171450">
              <a:spcBef>
                <a:spcPts val="0"/>
              </a:spcBef>
            </a:pPr>
            <a:r>
              <a:rPr lang="en-US" dirty="0">
                <a:solidFill>
                  <a:schemeClr val="tx1"/>
                </a:solidFill>
              </a:rPr>
              <a:t>1 final, probably </a:t>
            </a:r>
            <a:r>
              <a:rPr lang="en-US" b="1" u="sng" dirty="0"/>
              <a:t>Friday Dec 13 from 1:30 - 3:30 based on </a:t>
            </a:r>
            <a:r>
              <a:rPr lang="en-US" b="1" u="sng" dirty="0">
                <a:hlinkClick r:id="rId3"/>
              </a:rPr>
              <a:t>this</a:t>
            </a:r>
            <a:r>
              <a:rPr lang="en-US" b="1" u="sng" dirty="0"/>
              <a:t>.</a:t>
            </a:r>
            <a:endParaRPr lang="en-US" u="sng" dirty="0">
              <a:solidFill>
                <a:schemeClr val="tx1"/>
              </a:solidFill>
            </a:endParaRPr>
          </a:p>
        </p:txBody>
      </p:sp>
      <p:sp>
        <p:nvSpPr>
          <p:cNvPr id="2" name="Left Brace 1">
            <a:extLst>
              <a:ext uri="{FF2B5EF4-FFF2-40B4-BE49-F238E27FC236}">
                <a16:creationId xmlns:a16="http://schemas.microsoft.com/office/drawing/2014/main" id="{B3B1A2DD-9C00-564B-936D-EF76C6B842B9}"/>
              </a:ext>
            </a:extLst>
          </p:cNvPr>
          <p:cNvSpPr/>
          <p:nvPr/>
        </p:nvSpPr>
        <p:spPr>
          <a:xfrm rot="16200000">
            <a:off x="3356805" y="1612760"/>
            <a:ext cx="430696" cy="1565135"/>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880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1F8D-216D-4405-BF1C-0E7CBD3292D0}"/>
              </a:ext>
            </a:extLst>
          </p:cNvPr>
          <p:cNvSpPr>
            <a:spLocks noGrp="1"/>
          </p:cNvSpPr>
          <p:nvPr>
            <p:ph type="title"/>
          </p:nvPr>
        </p:nvSpPr>
        <p:spPr/>
        <p:txBody>
          <a:bodyPr/>
          <a:lstStyle/>
          <a:p>
            <a:pPr algn="ctr"/>
            <a:r>
              <a:rPr lang="en-US" dirty="0"/>
              <a:t>351 question #4</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A72F26-85EE-4869-8B76-FBF0BBACE2AE}"/>
                  </a:ext>
                </a:extLst>
              </p:cNvPr>
              <p:cNvSpPr>
                <a:spLocks noGrp="1"/>
              </p:cNvSpPr>
              <p:nvPr>
                <p:ph type="body" idx="1"/>
              </p:nvPr>
            </p:nvSpPr>
            <p:spPr/>
            <p:txBody>
              <a:bodyPr/>
              <a:lstStyle/>
              <a:p>
                <a:r>
                  <a:rPr lang="en-US" dirty="0"/>
                  <a:t>Suppose I have </a:t>
                </a:r>
                <a14:m>
                  <m:oMath xmlns:m="http://schemas.openxmlformats.org/officeDocument/2006/math">
                    <m:r>
                      <a:rPr lang="en-US" b="0" i="1" smtClean="0">
                        <a:latin typeface="Cambria Math" panose="02040503050406030204" pitchFamily="18" charset="0"/>
                      </a:rPr>
                      <m:t>𝑛</m:t>
                    </m:r>
                  </m:oMath>
                </a14:m>
                <a:r>
                  <a:rPr lang="en-US" dirty="0"/>
                  <a:t> integers to store in a binary search tree. In the worst case, </a:t>
                </a:r>
                <a:r>
                  <a:rPr lang="en-US" b="1" dirty="0">
                    <a:solidFill>
                      <a:schemeClr val="accent2"/>
                    </a:solidFill>
                  </a:rPr>
                  <a:t>how many links </a:t>
                </a:r>
                <a:r>
                  <a:rPr lang="en-US" dirty="0"/>
                  <a:t>will I have to traverse to find one of these integers in the tree?</a:t>
                </a:r>
              </a:p>
            </p:txBody>
          </p:sp>
        </mc:Choice>
        <mc:Fallback xmlns="">
          <p:sp>
            <p:nvSpPr>
              <p:cNvPr id="3" name="Text Placeholder 2">
                <a:extLst>
                  <a:ext uri="{FF2B5EF4-FFF2-40B4-BE49-F238E27FC236}">
                    <a16:creationId xmlns:a16="http://schemas.microsoft.com/office/drawing/2014/main" id="{CCA72F26-85EE-4869-8B76-FBF0BBACE2AE}"/>
                  </a:ext>
                </a:extLst>
              </p:cNvPr>
              <p:cNvSpPr>
                <a:spLocks noGrp="1" noRot="1" noChangeAspect="1" noMove="1" noResize="1" noEditPoints="1" noAdjustHandles="1" noChangeArrowheads="1" noChangeShapeType="1" noTextEdit="1"/>
              </p:cNvSpPr>
              <p:nvPr>
                <p:ph type="body" idx="1"/>
              </p:nvPr>
            </p:nvSpPr>
            <p:spPr>
              <a:blipFill>
                <a:blip r:embed="rId2"/>
                <a:stretch>
                  <a:fillRect l="-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202;p25">
                <a:extLst>
                  <a:ext uri="{FF2B5EF4-FFF2-40B4-BE49-F238E27FC236}">
                    <a16:creationId xmlns:a16="http://schemas.microsoft.com/office/drawing/2014/main" id="{F2E9747A-A8E9-4405-AEA2-57A0C6E7E2E3}"/>
                  </a:ext>
                </a:extLst>
              </p:cNvPr>
              <p:cNvSpPr/>
              <p:nvPr/>
            </p:nvSpPr>
            <p:spPr>
              <a:xfrm>
                <a:off x="1238459" y="3482001"/>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unc>
                        <m:func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funcPr>
                        <m:fName>
                          <m:sSub>
                            <m:sSub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m:rPr>
                                  <m:sty m:val="p"/>
                                </m:rPr>
                                <a:rPr lang="en-US" sz="1800" b="0" i="0" dirty="0" smtClean="0">
                                  <a:solidFill>
                                    <a:srgbClr val="000000"/>
                                  </a:solidFill>
                                  <a:latin typeface="Cambria Math" panose="02040503050406030204" pitchFamily="18" charset="0"/>
                                  <a:ea typeface="Cambria Math" panose="02040503050406030204" pitchFamily="18" charset="0"/>
                                  <a:cs typeface="Calibri"/>
                                  <a:sym typeface="Calibri"/>
                                </a:rPr>
                                <m:t>log</m:t>
                              </m:r>
                            </m:e>
                            <m:sub>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2</m:t>
                              </m:r>
                            </m:sub>
                          </m:sSub>
                        </m:fName>
                        <m:e>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𝑛</m:t>
                          </m:r>
                        </m:e>
                      </m:func>
                    </m:oMath>
                  </m:oMathPara>
                </a14:m>
                <a:endParaRPr sz="1800" dirty="0">
                  <a:solidFill>
                    <a:srgbClr val="000000"/>
                  </a:solidFill>
                  <a:latin typeface="Calibri"/>
                  <a:ea typeface="Calibri"/>
                  <a:cs typeface="Calibri"/>
                  <a:sym typeface="Calibri"/>
                </a:endParaRPr>
              </a:p>
            </p:txBody>
          </p:sp>
        </mc:Choice>
        <mc:Fallback xmlns="">
          <p:sp>
            <p:nvSpPr>
              <p:cNvPr id="4" name="Google Shape;202;p25">
                <a:extLst>
                  <a:ext uri="{FF2B5EF4-FFF2-40B4-BE49-F238E27FC236}">
                    <a16:creationId xmlns:a16="http://schemas.microsoft.com/office/drawing/2014/main" id="{F2E9747A-A8E9-4405-AEA2-57A0C6E7E2E3}"/>
                  </a:ext>
                </a:extLst>
              </p:cNvPr>
              <p:cNvSpPr>
                <a:spLocks noRot="1" noChangeAspect="1" noMove="1" noResize="1" noEditPoints="1" noAdjustHandles="1" noChangeArrowheads="1" noChangeShapeType="1" noTextEdit="1"/>
              </p:cNvSpPr>
              <p:nvPr/>
            </p:nvSpPr>
            <p:spPr>
              <a:xfrm>
                <a:off x="1238459" y="3482001"/>
                <a:ext cx="1694707" cy="632178"/>
              </a:xfrm>
              <a:prstGeom prst="roundRect">
                <a:avLst>
                  <a:gd name="adj" fmla="val 16667"/>
                </a:avLst>
              </a:prstGeom>
              <a:blipFill>
                <a:blip r:embed="rId3"/>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203;p25">
                <a:extLst>
                  <a:ext uri="{FF2B5EF4-FFF2-40B4-BE49-F238E27FC236}">
                    <a16:creationId xmlns:a16="http://schemas.microsoft.com/office/drawing/2014/main" id="{073C08E9-A92F-4A2E-89F0-0CA694DE7608}"/>
                  </a:ext>
                </a:extLst>
              </p:cNvPr>
              <p:cNvSpPr/>
              <p:nvPr/>
            </p:nvSpPr>
            <p:spPr>
              <a:xfrm>
                <a:off x="5446164" y="3497076"/>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5" name="Google Shape;203;p25">
                <a:extLst>
                  <a:ext uri="{FF2B5EF4-FFF2-40B4-BE49-F238E27FC236}">
                    <a16:creationId xmlns:a16="http://schemas.microsoft.com/office/drawing/2014/main" id="{073C08E9-A92F-4A2E-89F0-0CA694DE7608}"/>
                  </a:ext>
                </a:extLst>
              </p:cNvPr>
              <p:cNvSpPr>
                <a:spLocks noRot="1" noChangeAspect="1" noMove="1" noResize="1" noEditPoints="1" noAdjustHandles="1" noChangeArrowheads="1" noChangeShapeType="1" noTextEdit="1"/>
              </p:cNvSpPr>
              <p:nvPr/>
            </p:nvSpPr>
            <p:spPr>
              <a:xfrm>
                <a:off x="5446164" y="3497076"/>
                <a:ext cx="1709962" cy="599553"/>
              </a:xfrm>
              <a:prstGeom prst="roundRect">
                <a:avLst>
                  <a:gd name="adj" fmla="val 16667"/>
                </a:avLst>
              </a:prstGeom>
              <a:blipFill>
                <a:blip r:embed="rId4"/>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204;p25">
                <a:extLst>
                  <a:ext uri="{FF2B5EF4-FFF2-40B4-BE49-F238E27FC236}">
                    <a16:creationId xmlns:a16="http://schemas.microsoft.com/office/drawing/2014/main" id="{533C9A3E-B2A6-40A7-BAA1-5A00D8ACC5F4}"/>
                  </a:ext>
                </a:extLst>
              </p:cNvPr>
              <p:cNvSpPr/>
              <p:nvPr/>
            </p:nvSpPr>
            <p:spPr>
              <a:xfrm>
                <a:off x="3333425" y="3498313"/>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2</m:t>
                      </m:r>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6" name="Google Shape;204;p25">
                <a:extLst>
                  <a:ext uri="{FF2B5EF4-FFF2-40B4-BE49-F238E27FC236}">
                    <a16:creationId xmlns:a16="http://schemas.microsoft.com/office/drawing/2014/main" id="{533C9A3E-B2A6-40A7-BAA1-5A00D8ACC5F4}"/>
                  </a:ext>
                </a:extLst>
              </p:cNvPr>
              <p:cNvSpPr>
                <a:spLocks noRot="1" noChangeAspect="1" noMove="1" noResize="1" noEditPoints="1" noAdjustHandles="1" noChangeArrowheads="1" noChangeShapeType="1" noTextEdit="1"/>
              </p:cNvSpPr>
              <p:nvPr/>
            </p:nvSpPr>
            <p:spPr>
              <a:xfrm>
                <a:off x="3333425" y="3498313"/>
                <a:ext cx="1712480" cy="599553"/>
              </a:xfrm>
              <a:prstGeom prst="roundRect">
                <a:avLst>
                  <a:gd name="adj" fmla="val 16667"/>
                </a:avLst>
              </a:prstGeom>
              <a:blipFill>
                <a:blip r:embed="rId5"/>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205;p25">
                <a:extLst>
                  <a:ext uri="{FF2B5EF4-FFF2-40B4-BE49-F238E27FC236}">
                    <a16:creationId xmlns:a16="http://schemas.microsoft.com/office/drawing/2014/main" id="{D9E01811-FB1C-41EF-AE99-A7EC5AF27E56}"/>
                  </a:ext>
                </a:extLst>
              </p:cNvPr>
              <p:cNvSpPr/>
              <p:nvPr/>
            </p:nvSpPr>
            <p:spPr>
              <a:xfrm>
                <a:off x="7556384" y="3498313"/>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d>
                        <m:dPr>
                          <m:begChr m:val="⌈"/>
                          <m:endChr m:val="⌉"/>
                          <m:ctrlPr>
                            <a:rPr lang="en-US" sz="1800" i="1" dirty="0" smtClean="0">
                              <a:latin typeface="Cambria Math" panose="02040503050406030204" pitchFamily="18" charset="0"/>
                              <a:ea typeface="Cambria Math" panose="02040503050406030204" pitchFamily="18" charset="0"/>
                              <a:cs typeface="Calibri"/>
                              <a:sym typeface="Calibri"/>
                            </a:rPr>
                          </m:ctrlPr>
                        </m:dPr>
                        <m:e>
                          <m:f>
                            <m:fPr>
                              <m:type m:val="skw"/>
                              <m:ctrlPr>
                                <a:rPr lang="en-US" sz="1800" i="1" dirty="0" smtClean="0">
                                  <a:latin typeface="Cambria Math" panose="02040503050406030204" pitchFamily="18" charset="0"/>
                                  <a:ea typeface="Cambria Math" panose="02040503050406030204" pitchFamily="18" charset="0"/>
                                  <a:cs typeface="Calibri"/>
                                  <a:sym typeface="Calibri"/>
                                </a:rPr>
                              </m:ctrlPr>
                            </m:fPr>
                            <m:num>
                              <m:r>
                                <a:rPr lang="en-US" sz="1800" b="0" i="1" dirty="0" smtClean="0">
                                  <a:latin typeface="Cambria Math" panose="02040503050406030204" pitchFamily="18" charset="0"/>
                                  <a:ea typeface="Cambria Math" panose="02040503050406030204" pitchFamily="18" charset="0"/>
                                  <a:cs typeface="Calibri"/>
                                  <a:sym typeface="Calibri"/>
                                </a:rPr>
                                <m:t>𝑛</m:t>
                              </m:r>
                            </m:num>
                            <m:den>
                              <m:r>
                                <a:rPr lang="en-US" sz="1800" b="0" i="1" dirty="0" smtClean="0">
                                  <a:latin typeface="Cambria Math" panose="02040503050406030204" pitchFamily="18" charset="0"/>
                                  <a:ea typeface="Cambria Math" panose="02040503050406030204" pitchFamily="18" charset="0"/>
                                  <a:cs typeface="Calibri"/>
                                  <a:sym typeface="Calibri"/>
                                </a:rPr>
                                <m:t>2</m:t>
                              </m:r>
                            </m:den>
                          </m:f>
                        </m:e>
                      </m:d>
                    </m:oMath>
                  </m:oMathPara>
                </a14:m>
                <a:endParaRPr lang="ar-AE" sz="1800" dirty="0">
                  <a:latin typeface="Calibri"/>
                  <a:ea typeface="Calibri"/>
                  <a:cs typeface="Calibri"/>
                  <a:sym typeface="Calibri"/>
                </a:endParaRPr>
              </a:p>
            </p:txBody>
          </p:sp>
        </mc:Choice>
        <mc:Fallback xmlns="">
          <p:sp>
            <p:nvSpPr>
              <p:cNvPr id="7" name="Google Shape;205;p25">
                <a:extLst>
                  <a:ext uri="{FF2B5EF4-FFF2-40B4-BE49-F238E27FC236}">
                    <a16:creationId xmlns:a16="http://schemas.microsoft.com/office/drawing/2014/main" id="{D9E01811-FB1C-41EF-AE99-A7EC5AF27E56}"/>
                  </a:ext>
                </a:extLst>
              </p:cNvPr>
              <p:cNvSpPr>
                <a:spLocks noRot="1" noChangeAspect="1" noMove="1" noResize="1" noEditPoints="1" noAdjustHandles="1" noChangeArrowheads="1" noChangeShapeType="1" noTextEdit="1"/>
              </p:cNvSpPr>
              <p:nvPr/>
            </p:nvSpPr>
            <p:spPr>
              <a:xfrm>
                <a:off x="7556384" y="3498313"/>
                <a:ext cx="1813393" cy="630326"/>
              </a:xfrm>
              <a:prstGeom prst="roundRect">
                <a:avLst>
                  <a:gd name="adj" fmla="val 16667"/>
                </a:avLst>
              </a:prstGeom>
              <a:blipFill>
                <a:blip r:embed="rId6"/>
                <a:stretch>
                  <a:fillRect t="-61538" b="-109615"/>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2587768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1F8D-216D-4405-BF1C-0E7CBD3292D0}"/>
              </a:ext>
            </a:extLst>
          </p:cNvPr>
          <p:cNvSpPr>
            <a:spLocks noGrp="1"/>
          </p:cNvSpPr>
          <p:nvPr>
            <p:ph type="title"/>
          </p:nvPr>
        </p:nvSpPr>
        <p:spPr/>
        <p:txBody>
          <a:bodyPr/>
          <a:lstStyle/>
          <a:p>
            <a:pPr algn="ctr"/>
            <a:r>
              <a:rPr lang="en-US" dirty="0"/>
              <a:t>351 question #4</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A72F26-85EE-4869-8B76-FBF0BBACE2AE}"/>
                  </a:ext>
                </a:extLst>
              </p:cNvPr>
              <p:cNvSpPr>
                <a:spLocks noGrp="1"/>
              </p:cNvSpPr>
              <p:nvPr>
                <p:ph type="body" idx="1"/>
              </p:nvPr>
            </p:nvSpPr>
            <p:spPr/>
            <p:txBody>
              <a:bodyPr/>
              <a:lstStyle/>
              <a:p>
                <a:r>
                  <a:rPr lang="en-US" dirty="0"/>
                  <a:t>Suppose I have </a:t>
                </a:r>
                <a14:m>
                  <m:oMath xmlns:m="http://schemas.openxmlformats.org/officeDocument/2006/math">
                    <m:r>
                      <a:rPr lang="en-US" b="0" i="1" smtClean="0">
                        <a:latin typeface="Cambria Math" panose="02040503050406030204" pitchFamily="18" charset="0"/>
                      </a:rPr>
                      <m:t>𝑛</m:t>
                    </m:r>
                  </m:oMath>
                </a14:m>
                <a:r>
                  <a:rPr lang="en-US" dirty="0"/>
                  <a:t> integers to store in a binary search tree. In the worst case, </a:t>
                </a:r>
                <a:r>
                  <a:rPr lang="en-US" b="1" dirty="0">
                    <a:solidFill>
                      <a:schemeClr val="accent2"/>
                    </a:solidFill>
                  </a:rPr>
                  <a:t>how many links </a:t>
                </a:r>
                <a:r>
                  <a:rPr lang="en-US" dirty="0"/>
                  <a:t>will I have to traverse to find one of these integers in the tree?</a:t>
                </a:r>
              </a:p>
            </p:txBody>
          </p:sp>
        </mc:Choice>
        <mc:Fallback xmlns="">
          <p:sp>
            <p:nvSpPr>
              <p:cNvPr id="3" name="Text Placeholder 2">
                <a:extLst>
                  <a:ext uri="{FF2B5EF4-FFF2-40B4-BE49-F238E27FC236}">
                    <a16:creationId xmlns:a16="http://schemas.microsoft.com/office/drawing/2014/main" id="{CCA72F26-85EE-4869-8B76-FBF0BBACE2AE}"/>
                  </a:ext>
                </a:extLst>
              </p:cNvPr>
              <p:cNvSpPr>
                <a:spLocks noGrp="1" noRot="1" noChangeAspect="1" noMove="1" noResize="1" noEditPoints="1" noAdjustHandles="1" noChangeArrowheads="1" noChangeShapeType="1" noTextEdit="1"/>
              </p:cNvSpPr>
              <p:nvPr>
                <p:ph type="body" idx="1"/>
              </p:nvPr>
            </p:nvSpPr>
            <p:spPr>
              <a:blipFill>
                <a:blip r:embed="rId2"/>
                <a:stretch>
                  <a:fillRect l="-63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9044720-800C-4C69-8C7B-C7CAFC1096F4}"/>
              </a:ext>
            </a:extLst>
          </p:cNvPr>
          <p:cNvPicPr>
            <a:picLocks noChangeAspect="1"/>
          </p:cNvPicPr>
          <p:nvPr/>
        </p:nvPicPr>
        <p:blipFill>
          <a:blip r:embed="rId3"/>
          <a:stretch>
            <a:fillRect/>
          </a:stretch>
        </p:blipFill>
        <p:spPr>
          <a:xfrm>
            <a:off x="599952" y="4256698"/>
            <a:ext cx="3895725" cy="2533650"/>
          </a:xfrm>
          <a:prstGeom prst="rect">
            <a:avLst/>
          </a:prstGeom>
        </p:spPr>
      </p:pic>
      <p:sp>
        <p:nvSpPr>
          <p:cNvPr id="11" name="TextBox 10">
            <a:extLst>
              <a:ext uri="{FF2B5EF4-FFF2-40B4-BE49-F238E27FC236}">
                <a16:creationId xmlns:a16="http://schemas.microsoft.com/office/drawing/2014/main" id="{D58A5200-30CC-49C4-B561-7455C6968ACA}"/>
              </a:ext>
            </a:extLst>
          </p:cNvPr>
          <p:cNvSpPr txBox="1"/>
          <p:nvPr/>
        </p:nvSpPr>
        <p:spPr>
          <a:xfrm>
            <a:off x="5251938" y="4712677"/>
            <a:ext cx="5025293" cy="738664"/>
          </a:xfrm>
          <a:prstGeom prst="rect">
            <a:avLst/>
          </a:prstGeom>
          <a:noFill/>
        </p:spPr>
        <p:txBody>
          <a:bodyPr wrap="square" rtlCol="0">
            <a:spAutoFit/>
          </a:bodyPr>
          <a:lstStyle/>
          <a:p>
            <a:pPr marL="285750" indent="-285750">
              <a:buFontTx/>
              <a:buChar char="-"/>
            </a:pPr>
            <a:r>
              <a:rPr lang="en-US" dirty="0"/>
              <a:t>Worst case: we receive the input in ascending (or descending) order, and our binary search tree devolves into a linked list </a:t>
            </a:r>
            <a:r>
              <a:rPr lang="en-US" dirty="0">
                <a:sym typeface="Wingdings" panose="05000000000000000000" pitchFamily="2" charset="2"/>
              </a:rPr>
              <a:t> </a:t>
            </a:r>
          </a:p>
        </p:txBody>
      </p:sp>
      <mc:AlternateContent xmlns:mc="http://schemas.openxmlformats.org/markup-compatibility/2006" xmlns:a14="http://schemas.microsoft.com/office/drawing/2010/main">
        <mc:Choice Requires="a14">
          <p:sp>
            <p:nvSpPr>
              <p:cNvPr id="12" name="Google Shape;202;p25">
                <a:extLst>
                  <a:ext uri="{FF2B5EF4-FFF2-40B4-BE49-F238E27FC236}">
                    <a16:creationId xmlns:a16="http://schemas.microsoft.com/office/drawing/2014/main" id="{FDFFD15B-98D8-F944-AC5D-848E5C9DEED6}"/>
                  </a:ext>
                </a:extLst>
              </p:cNvPr>
              <p:cNvSpPr/>
              <p:nvPr/>
            </p:nvSpPr>
            <p:spPr>
              <a:xfrm>
                <a:off x="1238459" y="3482001"/>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unc>
                        <m:func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funcPr>
                        <m:fName>
                          <m:sSub>
                            <m:sSub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m:rPr>
                                  <m:sty m:val="p"/>
                                </m:rPr>
                                <a:rPr lang="en-US" sz="1800" b="0" i="0" dirty="0" smtClean="0">
                                  <a:solidFill>
                                    <a:srgbClr val="000000"/>
                                  </a:solidFill>
                                  <a:latin typeface="Cambria Math" panose="02040503050406030204" pitchFamily="18" charset="0"/>
                                  <a:ea typeface="Cambria Math" panose="02040503050406030204" pitchFamily="18" charset="0"/>
                                  <a:cs typeface="Calibri"/>
                                  <a:sym typeface="Calibri"/>
                                </a:rPr>
                                <m:t>log</m:t>
                              </m:r>
                            </m:e>
                            <m:sub>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2</m:t>
                              </m:r>
                            </m:sub>
                          </m:sSub>
                        </m:fName>
                        <m:e>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𝑛</m:t>
                          </m:r>
                        </m:e>
                      </m:func>
                    </m:oMath>
                  </m:oMathPara>
                </a14:m>
                <a:endParaRPr sz="1800" dirty="0">
                  <a:solidFill>
                    <a:srgbClr val="000000"/>
                  </a:solidFill>
                  <a:latin typeface="Calibri"/>
                  <a:ea typeface="Calibri"/>
                  <a:cs typeface="Calibri"/>
                  <a:sym typeface="Calibri"/>
                </a:endParaRPr>
              </a:p>
            </p:txBody>
          </p:sp>
        </mc:Choice>
        <mc:Fallback xmlns="">
          <p:sp>
            <p:nvSpPr>
              <p:cNvPr id="12" name="Google Shape;202;p25">
                <a:extLst>
                  <a:ext uri="{FF2B5EF4-FFF2-40B4-BE49-F238E27FC236}">
                    <a16:creationId xmlns:a16="http://schemas.microsoft.com/office/drawing/2014/main" id="{FDFFD15B-98D8-F944-AC5D-848E5C9DEED6}"/>
                  </a:ext>
                </a:extLst>
              </p:cNvPr>
              <p:cNvSpPr>
                <a:spLocks noRot="1" noChangeAspect="1" noMove="1" noResize="1" noEditPoints="1" noAdjustHandles="1" noChangeArrowheads="1" noChangeShapeType="1" noTextEdit="1"/>
              </p:cNvSpPr>
              <p:nvPr/>
            </p:nvSpPr>
            <p:spPr>
              <a:xfrm>
                <a:off x="1238459" y="3482001"/>
                <a:ext cx="1694707" cy="632178"/>
              </a:xfrm>
              <a:prstGeom prst="roundRect">
                <a:avLst>
                  <a:gd name="adj" fmla="val 16667"/>
                </a:avLst>
              </a:prstGeom>
              <a:blipFill>
                <a:blip r:embed="rId4"/>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203;p25">
                <a:extLst>
                  <a:ext uri="{FF2B5EF4-FFF2-40B4-BE49-F238E27FC236}">
                    <a16:creationId xmlns:a16="http://schemas.microsoft.com/office/drawing/2014/main" id="{51831B96-2F40-B544-B77A-A742DED31FDC}"/>
                  </a:ext>
                </a:extLst>
              </p:cNvPr>
              <p:cNvSpPr/>
              <p:nvPr/>
            </p:nvSpPr>
            <p:spPr>
              <a:xfrm>
                <a:off x="5446164" y="3497076"/>
                <a:ext cx="1709962" cy="599553"/>
              </a:xfrm>
              <a:prstGeom prst="roundRect">
                <a:avLst>
                  <a:gd name="adj" fmla="val 16667"/>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13" name="Google Shape;203;p25">
                <a:extLst>
                  <a:ext uri="{FF2B5EF4-FFF2-40B4-BE49-F238E27FC236}">
                    <a16:creationId xmlns:a16="http://schemas.microsoft.com/office/drawing/2014/main" id="{51831B96-2F40-B544-B77A-A742DED31FDC}"/>
                  </a:ext>
                </a:extLst>
              </p:cNvPr>
              <p:cNvSpPr>
                <a:spLocks noRot="1" noChangeAspect="1" noMove="1" noResize="1" noEditPoints="1" noAdjustHandles="1" noChangeArrowheads="1" noChangeShapeType="1" noTextEdit="1"/>
              </p:cNvSpPr>
              <p:nvPr/>
            </p:nvSpPr>
            <p:spPr>
              <a:xfrm>
                <a:off x="5446164" y="3497076"/>
                <a:ext cx="1709962" cy="599553"/>
              </a:xfrm>
              <a:prstGeom prst="roundRect">
                <a:avLst>
                  <a:gd name="adj" fmla="val 16667"/>
                </a:avLst>
              </a:prstGeom>
              <a:blipFill>
                <a:blip r:embed="rId5"/>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Google Shape;204;p25">
                <a:extLst>
                  <a:ext uri="{FF2B5EF4-FFF2-40B4-BE49-F238E27FC236}">
                    <a16:creationId xmlns:a16="http://schemas.microsoft.com/office/drawing/2014/main" id="{C3DB9DD7-EE63-CF4C-8851-D0CD2859A03F}"/>
                  </a:ext>
                </a:extLst>
              </p:cNvPr>
              <p:cNvSpPr/>
              <p:nvPr/>
            </p:nvSpPr>
            <p:spPr>
              <a:xfrm>
                <a:off x="3333425" y="3498313"/>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2</m:t>
                      </m:r>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14" name="Google Shape;204;p25">
                <a:extLst>
                  <a:ext uri="{FF2B5EF4-FFF2-40B4-BE49-F238E27FC236}">
                    <a16:creationId xmlns:a16="http://schemas.microsoft.com/office/drawing/2014/main" id="{C3DB9DD7-EE63-CF4C-8851-D0CD2859A03F}"/>
                  </a:ext>
                </a:extLst>
              </p:cNvPr>
              <p:cNvSpPr>
                <a:spLocks noRot="1" noChangeAspect="1" noMove="1" noResize="1" noEditPoints="1" noAdjustHandles="1" noChangeArrowheads="1" noChangeShapeType="1" noTextEdit="1"/>
              </p:cNvSpPr>
              <p:nvPr/>
            </p:nvSpPr>
            <p:spPr>
              <a:xfrm>
                <a:off x="3333425" y="3498313"/>
                <a:ext cx="1712480" cy="599553"/>
              </a:xfrm>
              <a:prstGeom prst="roundRect">
                <a:avLst>
                  <a:gd name="adj" fmla="val 16667"/>
                </a:avLst>
              </a:prstGeom>
              <a:blipFill>
                <a:blip r:embed="rId6"/>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205;p25">
                <a:extLst>
                  <a:ext uri="{FF2B5EF4-FFF2-40B4-BE49-F238E27FC236}">
                    <a16:creationId xmlns:a16="http://schemas.microsoft.com/office/drawing/2014/main" id="{8429F565-9517-3B43-8753-5C8573211D83}"/>
                  </a:ext>
                </a:extLst>
              </p:cNvPr>
              <p:cNvSpPr/>
              <p:nvPr/>
            </p:nvSpPr>
            <p:spPr>
              <a:xfrm>
                <a:off x="7556384" y="3498313"/>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d>
                        <m:dPr>
                          <m:begChr m:val="⌈"/>
                          <m:endChr m:val="⌉"/>
                          <m:ctrlPr>
                            <a:rPr lang="en-US" sz="1800" i="1" dirty="0" smtClean="0">
                              <a:latin typeface="Cambria Math" panose="02040503050406030204" pitchFamily="18" charset="0"/>
                              <a:ea typeface="Cambria Math" panose="02040503050406030204" pitchFamily="18" charset="0"/>
                              <a:cs typeface="Calibri"/>
                              <a:sym typeface="Calibri"/>
                            </a:rPr>
                          </m:ctrlPr>
                        </m:dPr>
                        <m:e>
                          <m:f>
                            <m:fPr>
                              <m:type m:val="skw"/>
                              <m:ctrlPr>
                                <a:rPr lang="en-US" sz="1800" i="1" dirty="0" smtClean="0">
                                  <a:latin typeface="Cambria Math" panose="02040503050406030204" pitchFamily="18" charset="0"/>
                                  <a:ea typeface="Cambria Math" panose="02040503050406030204" pitchFamily="18" charset="0"/>
                                  <a:cs typeface="Calibri"/>
                                  <a:sym typeface="Calibri"/>
                                </a:rPr>
                              </m:ctrlPr>
                            </m:fPr>
                            <m:num>
                              <m:r>
                                <a:rPr lang="en-US" sz="1800" b="0" i="1" dirty="0" smtClean="0">
                                  <a:latin typeface="Cambria Math" panose="02040503050406030204" pitchFamily="18" charset="0"/>
                                  <a:ea typeface="Cambria Math" panose="02040503050406030204" pitchFamily="18" charset="0"/>
                                  <a:cs typeface="Calibri"/>
                                  <a:sym typeface="Calibri"/>
                                </a:rPr>
                                <m:t>𝑛</m:t>
                              </m:r>
                            </m:num>
                            <m:den>
                              <m:r>
                                <a:rPr lang="en-US" sz="1800" b="0" i="1" dirty="0" smtClean="0">
                                  <a:latin typeface="Cambria Math" panose="02040503050406030204" pitchFamily="18" charset="0"/>
                                  <a:ea typeface="Cambria Math" panose="02040503050406030204" pitchFamily="18" charset="0"/>
                                  <a:cs typeface="Calibri"/>
                                  <a:sym typeface="Calibri"/>
                                </a:rPr>
                                <m:t>2</m:t>
                              </m:r>
                            </m:den>
                          </m:f>
                        </m:e>
                      </m:d>
                    </m:oMath>
                  </m:oMathPara>
                </a14:m>
                <a:endParaRPr lang="ar-AE" sz="1800" dirty="0">
                  <a:latin typeface="Calibri"/>
                  <a:ea typeface="Calibri"/>
                  <a:cs typeface="Calibri"/>
                  <a:sym typeface="Calibri"/>
                </a:endParaRPr>
              </a:p>
            </p:txBody>
          </p:sp>
        </mc:Choice>
        <mc:Fallback xmlns="">
          <p:sp>
            <p:nvSpPr>
              <p:cNvPr id="15" name="Google Shape;205;p25">
                <a:extLst>
                  <a:ext uri="{FF2B5EF4-FFF2-40B4-BE49-F238E27FC236}">
                    <a16:creationId xmlns:a16="http://schemas.microsoft.com/office/drawing/2014/main" id="{8429F565-9517-3B43-8753-5C8573211D83}"/>
                  </a:ext>
                </a:extLst>
              </p:cNvPr>
              <p:cNvSpPr>
                <a:spLocks noRot="1" noChangeAspect="1" noMove="1" noResize="1" noEditPoints="1" noAdjustHandles="1" noChangeArrowheads="1" noChangeShapeType="1" noTextEdit="1"/>
              </p:cNvSpPr>
              <p:nvPr/>
            </p:nvSpPr>
            <p:spPr>
              <a:xfrm>
                <a:off x="7556384" y="3498313"/>
                <a:ext cx="1813393" cy="630326"/>
              </a:xfrm>
              <a:prstGeom prst="roundRect">
                <a:avLst>
                  <a:gd name="adj" fmla="val 16667"/>
                </a:avLst>
              </a:prstGeom>
              <a:blipFill>
                <a:blip r:embed="rId7"/>
                <a:stretch>
                  <a:fillRect t="-61538" b="-109615"/>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408409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1F8D-216D-4405-BF1C-0E7CBD3292D0}"/>
              </a:ext>
            </a:extLst>
          </p:cNvPr>
          <p:cNvSpPr>
            <a:spLocks noGrp="1"/>
          </p:cNvSpPr>
          <p:nvPr>
            <p:ph type="title"/>
          </p:nvPr>
        </p:nvSpPr>
        <p:spPr/>
        <p:txBody>
          <a:bodyPr/>
          <a:lstStyle/>
          <a:p>
            <a:pPr algn="ctr"/>
            <a:r>
              <a:rPr lang="en-US" dirty="0"/>
              <a:t>351 question #4</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A72F26-85EE-4869-8B76-FBF0BBACE2AE}"/>
                  </a:ext>
                </a:extLst>
              </p:cNvPr>
              <p:cNvSpPr>
                <a:spLocks noGrp="1"/>
              </p:cNvSpPr>
              <p:nvPr>
                <p:ph type="body" idx="1"/>
              </p:nvPr>
            </p:nvSpPr>
            <p:spPr/>
            <p:txBody>
              <a:bodyPr/>
              <a:lstStyle/>
              <a:p>
                <a:r>
                  <a:rPr lang="en-US" dirty="0"/>
                  <a:t>Suppose I have </a:t>
                </a:r>
                <a14:m>
                  <m:oMath xmlns:m="http://schemas.openxmlformats.org/officeDocument/2006/math">
                    <m:r>
                      <a:rPr lang="en-US" b="0" i="1" smtClean="0">
                        <a:latin typeface="Cambria Math" panose="02040503050406030204" pitchFamily="18" charset="0"/>
                      </a:rPr>
                      <m:t>𝑛</m:t>
                    </m:r>
                  </m:oMath>
                </a14:m>
                <a:r>
                  <a:rPr lang="en-US" dirty="0"/>
                  <a:t> integers to store in a binary search tree. In the worst case, </a:t>
                </a:r>
                <a:r>
                  <a:rPr lang="en-US" b="1" dirty="0">
                    <a:solidFill>
                      <a:schemeClr val="accent2"/>
                    </a:solidFill>
                  </a:rPr>
                  <a:t>how many links </a:t>
                </a:r>
                <a:r>
                  <a:rPr lang="en-US" dirty="0"/>
                  <a:t>will I have to traverse to find one of these integers in the tree?</a:t>
                </a:r>
              </a:p>
            </p:txBody>
          </p:sp>
        </mc:Choice>
        <mc:Fallback xmlns="">
          <p:sp>
            <p:nvSpPr>
              <p:cNvPr id="3" name="Text Placeholder 2">
                <a:extLst>
                  <a:ext uri="{FF2B5EF4-FFF2-40B4-BE49-F238E27FC236}">
                    <a16:creationId xmlns:a16="http://schemas.microsoft.com/office/drawing/2014/main" id="{CCA72F26-85EE-4869-8B76-FBF0BBACE2AE}"/>
                  </a:ext>
                </a:extLst>
              </p:cNvPr>
              <p:cNvSpPr>
                <a:spLocks noGrp="1" noRot="1" noChangeAspect="1" noMove="1" noResize="1" noEditPoints="1" noAdjustHandles="1" noChangeArrowheads="1" noChangeShapeType="1" noTextEdit="1"/>
              </p:cNvSpPr>
              <p:nvPr>
                <p:ph type="body" idx="1"/>
              </p:nvPr>
            </p:nvSpPr>
            <p:spPr>
              <a:blipFill>
                <a:blip r:embed="rId2"/>
                <a:stretch>
                  <a:fillRect l="-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202;p25">
                <a:extLst>
                  <a:ext uri="{FF2B5EF4-FFF2-40B4-BE49-F238E27FC236}">
                    <a16:creationId xmlns:a16="http://schemas.microsoft.com/office/drawing/2014/main" id="{F2E9747A-A8E9-4405-AEA2-57A0C6E7E2E3}"/>
                  </a:ext>
                </a:extLst>
              </p:cNvPr>
              <p:cNvSpPr/>
              <p:nvPr/>
            </p:nvSpPr>
            <p:spPr>
              <a:xfrm>
                <a:off x="1238459" y="3482001"/>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unc>
                        <m:func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funcPr>
                        <m:fName>
                          <m:sSub>
                            <m:sSub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m:rPr>
                                  <m:sty m:val="p"/>
                                </m:rPr>
                                <a:rPr lang="en-US" sz="1800" b="0" i="0" dirty="0" smtClean="0">
                                  <a:solidFill>
                                    <a:srgbClr val="000000"/>
                                  </a:solidFill>
                                  <a:latin typeface="Cambria Math" panose="02040503050406030204" pitchFamily="18" charset="0"/>
                                  <a:ea typeface="Cambria Math" panose="02040503050406030204" pitchFamily="18" charset="0"/>
                                  <a:cs typeface="Calibri"/>
                                  <a:sym typeface="Calibri"/>
                                </a:rPr>
                                <m:t>log</m:t>
                              </m:r>
                            </m:e>
                            <m:sub>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2</m:t>
                              </m:r>
                            </m:sub>
                          </m:sSub>
                        </m:fName>
                        <m:e>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𝑛</m:t>
                          </m:r>
                        </m:e>
                      </m:func>
                    </m:oMath>
                  </m:oMathPara>
                </a14:m>
                <a:endParaRPr sz="1800" dirty="0">
                  <a:solidFill>
                    <a:srgbClr val="000000"/>
                  </a:solidFill>
                  <a:latin typeface="Calibri"/>
                  <a:ea typeface="Calibri"/>
                  <a:cs typeface="Calibri"/>
                  <a:sym typeface="Calibri"/>
                </a:endParaRPr>
              </a:p>
            </p:txBody>
          </p:sp>
        </mc:Choice>
        <mc:Fallback xmlns="">
          <p:sp>
            <p:nvSpPr>
              <p:cNvPr id="4" name="Google Shape;202;p25">
                <a:extLst>
                  <a:ext uri="{FF2B5EF4-FFF2-40B4-BE49-F238E27FC236}">
                    <a16:creationId xmlns:a16="http://schemas.microsoft.com/office/drawing/2014/main" id="{F2E9747A-A8E9-4405-AEA2-57A0C6E7E2E3}"/>
                  </a:ext>
                </a:extLst>
              </p:cNvPr>
              <p:cNvSpPr>
                <a:spLocks noRot="1" noChangeAspect="1" noMove="1" noResize="1" noEditPoints="1" noAdjustHandles="1" noChangeArrowheads="1" noChangeShapeType="1" noTextEdit="1"/>
              </p:cNvSpPr>
              <p:nvPr/>
            </p:nvSpPr>
            <p:spPr>
              <a:xfrm>
                <a:off x="1238459" y="3482001"/>
                <a:ext cx="1694707" cy="632178"/>
              </a:xfrm>
              <a:prstGeom prst="roundRect">
                <a:avLst>
                  <a:gd name="adj" fmla="val 16667"/>
                </a:avLst>
              </a:prstGeom>
              <a:blipFill>
                <a:blip r:embed="rId3"/>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203;p25">
                <a:extLst>
                  <a:ext uri="{FF2B5EF4-FFF2-40B4-BE49-F238E27FC236}">
                    <a16:creationId xmlns:a16="http://schemas.microsoft.com/office/drawing/2014/main" id="{073C08E9-A92F-4A2E-89F0-0CA694DE7608}"/>
                  </a:ext>
                </a:extLst>
              </p:cNvPr>
              <p:cNvSpPr/>
              <p:nvPr/>
            </p:nvSpPr>
            <p:spPr>
              <a:xfrm>
                <a:off x="5446164" y="3497076"/>
                <a:ext cx="1709962" cy="599553"/>
              </a:xfrm>
              <a:prstGeom prst="roundRect">
                <a:avLst>
                  <a:gd name="adj" fmla="val 16667"/>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5" name="Google Shape;203;p25">
                <a:extLst>
                  <a:ext uri="{FF2B5EF4-FFF2-40B4-BE49-F238E27FC236}">
                    <a16:creationId xmlns:a16="http://schemas.microsoft.com/office/drawing/2014/main" id="{073C08E9-A92F-4A2E-89F0-0CA694DE7608}"/>
                  </a:ext>
                </a:extLst>
              </p:cNvPr>
              <p:cNvSpPr>
                <a:spLocks noRot="1" noChangeAspect="1" noMove="1" noResize="1" noEditPoints="1" noAdjustHandles="1" noChangeArrowheads="1" noChangeShapeType="1" noTextEdit="1"/>
              </p:cNvSpPr>
              <p:nvPr/>
            </p:nvSpPr>
            <p:spPr>
              <a:xfrm>
                <a:off x="5446164" y="3497076"/>
                <a:ext cx="1709962" cy="599553"/>
              </a:xfrm>
              <a:prstGeom prst="roundRect">
                <a:avLst>
                  <a:gd name="adj" fmla="val 16667"/>
                </a:avLst>
              </a:prstGeom>
              <a:blipFill>
                <a:blip r:embed="rId4"/>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204;p25">
                <a:extLst>
                  <a:ext uri="{FF2B5EF4-FFF2-40B4-BE49-F238E27FC236}">
                    <a16:creationId xmlns:a16="http://schemas.microsoft.com/office/drawing/2014/main" id="{533C9A3E-B2A6-40A7-BAA1-5A00D8ACC5F4}"/>
                  </a:ext>
                </a:extLst>
              </p:cNvPr>
              <p:cNvSpPr/>
              <p:nvPr/>
            </p:nvSpPr>
            <p:spPr>
              <a:xfrm>
                <a:off x="3333425" y="3498313"/>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2</m:t>
                      </m:r>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6" name="Google Shape;204;p25">
                <a:extLst>
                  <a:ext uri="{FF2B5EF4-FFF2-40B4-BE49-F238E27FC236}">
                    <a16:creationId xmlns:a16="http://schemas.microsoft.com/office/drawing/2014/main" id="{533C9A3E-B2A6-40A7-BAA1-5A00D8ACC5F4}"/>
                  </a:ext>
                </a:extLst>
              </p:cNvPr>
              <p:cNvSpPr>
                <a:spLocks noRot="1" noChangeAspect="1" noMove="1" noResize="1" noEditPoints="1" noAdjustHandles="1" noChangeArrowheads="1" noChangeShapeType="1" noTextEdit="1"/>
              </p:cNvSpPr>
              <p:nvPr/>
            </p:nvSpPr>
            <p:spPr>
              <a:xfrm>
                <a:off x="3333425" y="3498313"/>
                <a:ext cx="1712480" cy="599553"/>
              </a:xfrm>
              <a:prstGeom prst="roundRect">
                <a:avLst>
                  <a:gd name="adj" fmla="val 16667"/>
                </a:avLst>
              </a:prstGeom>
              <a:blipFill>
                <a:blip r:embed="rId5"/>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205;p25">
                <a:extLst>
                  <a:ext uri="{FF2B5EF4-FFF2-40B4-BE49-F238E27FC236}">
                    <a16:creationId xmlns:a16="http://schemas.microsoft.com/office/drawing/2014/main" id="{D9E01811-FB1C-41EF-AE99-A7EC5AF27E56}"/>
                  </a:ext>
                </a:extLst>
              </p:cNvPr>
              <p:cNvSpPr/>
              <p:nvPr/>
            </p:nvSpPr>
            <p:spPr>
              <a:xfrm>
                <a:off x="7556384" y="3498313"/>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d>
                        <m:dPr>
                          <m:begChr m:val="⌈"/>
                          <m:endChr m:val="⌉"/>
                          <m:ctrlPr>
                            <a:rPr lang="en-US" sz="1800" i="1" dirty="0" smtClean="0">
                              <a:latin typeface="Cambria Math" panose="02040503050406030204" pitchFamily="18" charset="0"/>
                              <a:ea typeface="Cambria Math" panose="02040503050406030204" pitchFamily="18" charset="0"/>
                              <a:cs typeface="Calibri"/>
                              <a:sym typeface="Calibri"/>
                            </a:rPr>
                          </m:ctrlPr>
                        </m:dPr>
                        <m:e>
                          <m:f>
                            <m:fPr>
                              <m:type m:val="skw"/>
                              <m:ctrlPr>
                                <a:rPr lang="en-US" sz="1800" i="1" dirty="0" smtClean="0">
                                  <a:latin typeface="Cambria Math" panose="02040503050406030204" pitchFamily="18" charset="0"/>
                                  <a:ea typeface="Cambria Math" panose="02040503050406030204" pitchFamily="18" charset="0"/>
                                  <a:cs typeface="Calibri"/>
                                  <a:sym typeface="Calibri"/>
                                </a:rPr>
                              </m:ctrlPr>
                            </m:fPr>
                            <m:num>
                              <m:r>
                                <a:rPr lang="en-US" sz="1800" b="0" i="1" dirty="0" smtClean="0">
                                  <a:latin typeface="Cambria Math" panose="02040503050406030204" pitchFamily="18" charset="0"/>
                                  <a:ea typeface="Cambria Math" panose="02040503050406030204" pitchFamily="18" charset="0"/>
                                  <a:cs typeface="Calibri"/>
                                  <a:sym typeface="Calibri"/>
                                </a:rPr>
                                <m:t>𝑛</m:t>
                              </m:r>
                            </m:num>
                            <m:den>
                              <m:r>
                                <a:rPr lang="en-US" sz="1800" b="0" i="1" dirty="0" smtClean="0">
                                  <a:latin typeface="Cambria Math" panose="02040503050406030204" pitchFamily="18" charset="0"/>
                                  <a:ea typeface="Cambria Math" panose="02040503050406030204" pitchFamily="18" charset="0"/>
                                  <a:cs typeface="Calibri"/>
                                  <a:sym typeface="Calibri"/>
                                </a:rPr>
                                <m:t>2</m:t>
                              </m:r>
                            </m:den>
                          </m:f>
                        </m:e>
                      </m:d>
                    </m:oMath>
                  </m:oMathPara>
                </a14:m>
                <a:endParaRPr lang="ar-AE" sz="1800" dirty="0">
                  <a:latin typeface="Calibri"/>
                  <a:ea typeface="Calibri"/>
                  <a:cs typeface="Calibri"/>
                  <a:sym typeface="Calibri"/>
                </a:endParaRPr>
              </a:p>
            </p:txBody>
          </p:sp>
        </mc:Choice>
        <mc:Fallback xmlns="">
          <p:sp>
            <p:nvSpPr>
              <p:cNvPr id="7" name="Google Shape;205;p25">
                <a:extLst>
                  <a:ext uri="{FF2B5EF4-FFF2-40B4-BE49-F238E27FC236}">
                    <a16:creationId xmlns:a16="http://schemas.microsoft.com/office/drawing/2014/main" id="{D9E01811-FB1C-41EF-AE99-A7EC5AF27E56}"/>
                  </a:ext>
                </a:extLst>
              </p:cNvPr>
              <p:cNvSpPr>
                <a:spLocks noRot="1" noChangeAspect="1" noMove="1" noResize="1" noEditPoints="1" noAdjustHandles="1" noChangeArrowheads="1" noChangeShapeType="1" noTextEdit="1"/>
              </p:cNvSpPr>
              <p:nvPr/>
            </p:nvSpPr>
            <p:spPr>
              <a:xfrm>
                <a:off x="7556384" y="3498313"/>
                <a:ext cx="1813393" cy="630326"/>
              </a:xfrm>
              <a:prstGeom prst="roundRect">
                <a:avLst>
                  <a:gd name="adj" fmla="val 16667"/>
                </a:avLst>
              </a:prstGeom>
              <a:blipFill>
                <a:blip r:embed="rId6"/>
                <a:stretch>
                  <a:fillRect t="-61538" b="-109615"/>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19044720-800C-4C69-8C7B-C7CAFC1096F4}"/>
              </a:ext>
            </a:extLst>
          </p:cNvPr>
          <p:cNvPicPr>
            <a:picLocks noChangeAspect="1"/>
          </p:cNvPicPr>
          <p:nvPr/>
        </p:nvPicPr>
        <p:blipFill>
          <a:blip r:embed="rId7"/>
          <a:stretch>
            <a:fillRect/>
          </a:stretch>
        </p:blipFill>
        <p:spPr>
          <a:xfrm>
            <a:off x="599952" y="4256698"/>
            <a:ext cx="3895725" cy="2533650"/>
          </a:xfrm>
          <a:prstGeom prst="rect">
            <a:avLst/>
          </a:prstGeom>
        </p:spPr>
      </p:pic>
      <p:sp>
        <p:nvSpPr>
          <p:cNvPr id="11" name="TextBox 10">
            <a:extLst>
              <a:ext uri="{FF2B5EF4-FFF2-40B4-BE49-F238E27FC236}">
                <a16:creationId xmlns:a16="http://schemas.microsoft.com/office/drawing/2014/main" id="{D58A5200-30CC-49C4-B561-7455C6968ACA}"/>
              </a:ext>
            </a:extLst>
          </p:cNvPr>
          <p:cNvSpPr txBox="1"/>
          <p:nvPr/>
        </p:nvSpPr>
        <p:spPr>
          <a:xfrm>
            <a:off x="5251938" y="4712677"/>
            <a:ext cx="5025293" cy="1169551"/>
          </a:xfrm>
          <a:prstGeom prst="rect">
            <a:avLst/>
          </a:prstGeom>
          <a:noFill/>
        </p:spPr>
        <p:txBody>
          <a:bodyPr wrap="square" rtlCol="0">
            <a:spAutoFit/>
          </a:bodyPr>
          <a:lstStyle/>
          <a:p>
            <a:pPr marL="285750" indent="-285750">
              <a:buFontTx/>
              <a:buChar char="-"/>
            </a:pPr>
            <a:r>
              <a:rPr lang="en-US" dirty="0"/>
              <a:t>Worst case: we receive the input in ascending (or descending) order, and our binary search tree devolves into a linked list </a:t>
            </a:r>
            <a:r>
              <a:rPr lang="en-US" dirty="0">
                <a:sym typeface="Wingdings" panose="05000000000000000000" pitchFamily="2" charset="2"/>
              </a:rPr>
              <a:t> </a:t>
            </a:r>
          </a:p>
          <a:p>
            <a:pPr marL="285750" indent="-285750">
              <a:buFontTx/>
              <a:buChar char="-"/>
            </a:pPr>
            <a:r>
              <a:rPr lang="en-US" b="1" i="1" u="sng" dirty="0">
                <a:solidFill>
                  <a:srgbClr val="7030A0"/>
                </a:solidFill>
                <a:sym typeface="Wingdings" panose="05000000000000000000" pitchFamily="2" charset="2"/>
              </a:rPr>
              <a:t>On average</a:t>
            </a:r>
            <a:r>
              <a:rPr lang="en-US" b="1" i="1" dirty="0">
                <a:solidFill>
                  <a:srgbClr val="7030A0"/>
                </a:solidFill>
                <a:sym typeface="Wingdings" panose="05000000000000000000" pitchFamily="2" charset="2"/>
              </a:rPr>
              <a:t>, how many links will I traverse to find any one of these keys?</a:t>
            </a:r>
            <a:endParaRPr lang="en-US" b="1" i="1" dirty="0">
              <a:solidFill>
                <a:srgbClr val="7030A0"/>
              </a:solidFill>
            </a:endParaRPr>
          </a:p>
        </p:txBody>
      </p:sp>
      <p:pic>
        <p:nvPicPr>
          <p:cNvPr id="12" name="Picture 11">
            <a:extLst>
              <a:ext uri="{FF2B5EF4-FFF2-40B4-BE49-F238E27FC236}">
                <a16:creationId xmlns:a16="http://schemas.microsoft.com/office/drawing/2014/main" id="{91541F3E-1FDB-460F-9C73-8344D514826D}"/>
              </a:ext>
            </a:extLst>
          </p:cNvPr>
          <p:cNvPicPr>
            <a:picLocks noChangeAspect="1"/>
          </p:cNvPicPr>
          <p:nvPr/>
        </p:nvPicPr>
        <p:blipFill>
          <a:blip r:embed="rId8"/>
          <a:stretch>
            <a:fillRect/>
          </a:stretch>
        </p:blipFill>
        <p:spPr>
          <a:xfrm>
            <a:off x="10363444" y="4906614"/>
            <a:ext cx="1616946" cy="1405285"/>
          </a:xfrm>
          <a:prstGeom prst="rect">
            <a:avLst/>
          </a:prstGeom>
        </p:spPr>
      </p:pic>
    </p:spTree>
    <p:extLst>
      <p:ext uri="{BB962C8B-B14F-4D97-AF65-F5344CB8AC3E}">
        <p14:creationId xmlns:p14="http://schemas.microsoft.com/office/powerpoint/2010/main" val="75422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1F8D-216D-4405-BF1C-0E7CBD3292D0}"/>
              </a:ext>
            </a:extLst>
          </p:cNvPr>
          <p:cNvSpPr>
            <a:spLocks noGrp="1"/>
          </p:cNvSpPr>
          <p:nvPr>
            <p:ph type="title"/>
          </p:nvPr>
        </p:nvSpPr>
        <p:spPr/>
        <p:txBody>
          <a:bodyPr/>
          <a:lstStyle/>
          <a:p>
            <a:pPr algn="ctr"/>
            <a:r>
              <a:rPr lang="en-US" dirty="0"/>
              <a:t>351 question #4</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A72F26-85EE-4869-8B76-FBF0BBACE2AE}"/>
                  </a:ext>
                </a:extLst>
              </p:cNvPr>
              <p:cNvSpPr>
                <a:spLocks noGrp="1"/>
              </p:cNvSpPr>
              <p:nvPr>
                <p:ph type="body" idx="1"/>
              </p:nvPr>
            </p:nvSpPr>
            <p:spPr/>
            <p:txBody>
              <a:bodyPr/>
              <a:lstStyle/>
              <a:p>
                <a:r>
                  <a:rPr lang="en-US" dirty="0"/>
                  <a:t>Suppose I have </a:t>
                </a:r>
                <a14:m>
                  <m:oMath xmlns:m="http://schemas.openxmlformats.org/officeDocument/2006/math">
                    <m:r>
                      <a:rPr lang="en-US" b="0" i="1" smtClean="0">
                        <a:latin typeface="Cambria Math" panose="02040503050406030204" pitchFamily="18" charset="0"/>
                      </a:rPr>
                      <m:t>𝑛</m:t>
                    </m:r>
                  </m:oMath>
                </a14:m>
                <a:r>
                  <a:rPr lang="en-US" dirty="0"/>
                  <a:t> integers to store in a binary search tree. In the worst case, </a:t>
                </a:r>
                <a:r>
                  <a:rPr lang="en-US" b="1" dirty="0">
                    <a:solidFill>
                      <a:schemeClr val="accent2"/>
                    </a:solidFill>
                  </a:rPr>
                  <a:t>how many links </a:t>
                </a:r>
                <a:r>
                  <a:rPr lang="en-US" dirty="0"/>
                  <a:t>will I have to traverse to find one of these integers in the tree?</a:t>
                </a:r>
              </a:p>
            </p:txBody>
          </p:sp>
        </mc:Choice>
        <mc:Fallback xmlns="">
          <p:sp>
            <p:nvSpPr>
              <p:cNvPr id="3" name="Text Placeholder 2">
                <a:extLst>
                  <a:ext uri="{FF2B5EF4-FFF2-40B4-BE49-F238E27FC236}">
                    <a16:creationId xmlns:a16="http://schemas.microsoft.com/office/drawing/2014/main" id="{CCA72F26-85EE-4869-8B76-FBF0BBACE2AE}"/>
                  </a:ext>
                </a:extLst>
              </p:cNvPr>
              <p:cNvSpPr>
                <a:spLocks noGrp="1" noRot="1" noChangeAspect="1" noMove="1" noResize="1" noEditPoints="1" noAdjustHandles="1" noChangeArrowheads="1" noChangeShapeType="1" noTextEdit="1"/>
              </p:cNvSpPr>
              <p:nvPr>
                <p:ph type="body" idx="1"/>
              </p:nvPr>
            </p:nvSpPr>
            <p:spPr>
              <a:blipFill>
                <a:blip r:embed="rId2"/>
                <a:stretch>
                  <a:fillRect l="-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202;p25">
                <a:extLst>
                  <a:ext uri="{FF2B5EF4-FFF2-40B4-BE49-F238E27FC236}">
                    <a16:creationId xmlns:a16="http://schemas.microsoft.com/office/drawing/2014/main" id="{F2E9747A-A8E9-4405-AEA2-57A0C6E7E2E3}"/>
                  </a:ext>
                </a:extLst>
              </p:cNvPr>
              <p:cNvSpPr/>
              <p:nvPr/>
            </p:nvSpPr>
            <p:spPr>
              <a:xfrm>
                <a:off x="1238459" y="3482001"/>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func>
                        <m:func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funcPr>
                        <m:fName>
                          <m:sSub>
                            <m:sSubPr>
                              <m:ctrlP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ctrlPr>
                            </m:sSubPr>
                            <m:e>
                              <m:r>
                                <m:rPr>
                                  <m:sty m:val="p"/>
                                </m:rPr>
                                <a:rPr lang="en-US" sz="1800" b="0" i="0" dirty="0" smtClean="0">
                                  <a:solidFill>
                                    <a:srgbClr val="000000"/>
                                  </a:solidFill>
                                  <a:latin typeface="Cambria Math" panose="02040503050406030204" pitchFamily="18" charset="0"/>
                                  <a:ea typeface="Cambria Math" panose="02040503050406030204" pitchFamily="18" charset="0"/>
                                  <a:cs typeface="Calibri"/>
                                  <a:sym typeface="Calibri"/>
                                </a:rPr>
                                <m:t>log</m:t>
                              </m:r>
                            </m:e>
                            <m:sub>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2</m:t>
                              </m:r>
                            </m:sub>
                          </m:sSub>
                        </m:fName>
                        <m:e>
                          <m:r>
                            <a:rPr lang="en-US" sz="1800" b="0" i="1" dirty="0" smtClean="0">
                              <a:solidFill>
                                <a:srgbClr val="000000"/>
                              </a:solidFill>
                              <a:latin typeface="Cambria Math" panose="02040503050406030204" pitchFamily="18" charset="0"/>
                              <a:ea typeface="Cambria Math" panose="02040503050406030204" pitchFamily="18" charset="0"/>
                              <a:cs typeface="Calibri"/>
                              <a:sym typeface="Calibri"/>
                            </a:rPr>
                            <m:t>𝑛</m:t>
                          </m:r>
                        </m:e>
                      </m:func>
                    </m:oMath>
                  </m:oMathPara>
                </a14:m>
                <a:endParaRPr sz="1800" dirty="0">
                  <a:solidFill>
                    <a:srgbClr val="000000"/>
                  </a:solidFill>
                  <a:latin typeface="Calibri"/>
                  <a:ea typeface="Calibri"/>
                  <a:cs typeface="Calibri"/>
                  <a:sym typeface="Calibri"/>
                </a:endParaRPr>
              </a:p>
            </p:txBody>
          </p:sp>
        </mc:Choice>
        <mc:Fallback xmlns="">
          <p:sp>
            <p:nvSpPr>
              <p:cNvPr id="4" name="Google Shape;202;p25">
                <a:extLst>
                  <a:ext uri="{FF2B5EF4-FFF2-40B4-BE49-F238E27FC236}">
                    <a16:creationId xmlns:a16="http://schemas.microsoft.com/office/drawing/2014/main" id="{F2E9747A-A8E9-4405-AEA2-57A0C6E7E2E3}"/>
                  </a:ext>
                </a:extLst>
              </p:cNvPr>
              <p:cNvSpPr>
                <a:spLocks noRot="1" noChangeAspect="1" noMove="1" noResize="1" noEditPoints="1" noAdjustHandles="1" noChangeArrowheads="1" noChangeShapeType="1" noTextEdit="1"/>
              </p:cNvSpPr>
              <p:nvPr/>
            </p:nvSpPr>
            <p:spPr>
              <a:xfrm>
                <a:off x="1238459" y="3482001"/>
                <a:ext cx="1694707" cy="632178"/>
              </a:xfrm>
              <a:prstGeom prst="roundRect">
                <a:avLst>
                  <a:gd name="adj" fmla="val 16667"/>
                </a:avLst>
              </a:prstGeom>
              <a:blipFill>
                <a:blip r:embed="rId3"/>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203;p25">
                <a:extLst>
                  <a:ext uri="{FF2B5EF4-FFF2-40B4-BE49-F238E27FC236}">
                    <a16:creationId xmlns:a16="http://schemas.microsoft.com/office/drawing/2014/main" id="{073C08E9-A92F-4A2E-89F0-0CA694DE7608}"/>
                  </a:ext>
                </a:extLst>
              </p:cNvPr>
              <p:cNvSpPr/>
              <p:nvPr/>
            </p:nvSpPr>
            <p:spPr>
              <a:xfrm>
                <a:off x="5446164" y="3497076"/>
                <a:ext cx="1709962" cy="599553"/>
              </a:xfrm>
              <a:prstGeom prst="roundRect">
                <a:avLst>
                  <a:gd name="adj" fmla="val 16667"/>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5" name="Google Shape;203;p25">
                <a:extLst>
                  <a:ext uri="{FF2B5EF4-FFF2-40B4-BE49-F238E27FC236}">
                    <a16:creationId xmlns:a16="http://schemas.microsoft.com/office/drawing/2014/main" id="{073C08E9-A92F-4A2E-89F0-0CA694DE7608}"/>
                  </a:ext>
                </a:extLst>
              </p:cNvPr>
              <p:cNvSpPr>
                <a:spLocks noRot="1" noChangeAspect="1" noMove="1" noResize="1" noEditPoints="1" noAdjustHandles="1" noChangeArrowheads="1" noChangeShapeType="1" noTextEdit="1"/>
              </p:cNvSpPr>
              <p:nvPr/>
            </p:nvSpPr>
            <p:spPr>
              <a:xfrm>
                <a:off x="5446164" y="3497076"/>
                <a:ext cx="1709962" cy="599553"/>
              </a:xfrm>
              <a:prstGeom prst="roundRect">
                <a:avLst>
                  <a:gd name="adj" fmla="val 16667"/>
                </a:avLst>
              </a:prstGeom>
              <a:blipFill>
                <a:blip r:embed="rId4"/>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204;p25">
                <a:extLst>
                  <a:ext uri="{FF2B5EF4-FFF2-40B4-BE49-F238E27FC236}">
                    <a16:creationId xmlns:a16="http://schemas.microsoft.com/office/drawing/2014/main" id="{533C9A3E-B2A6-40A7-BAA1-5A00D8ACC5F4}"/>
                  </a:ext>
                </a:extLst>
              </p:cNvPr>
              <p:cNvSpPr/>
              <p:nvPr/>
            </p:nvSpPr>
            <p:spPr>
              <a:xfrm>
                <a:off x="3333425" y="3498313"/>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cs typeface="Calibri"/>
                          <a:sym typeface="Calibri"/>
                        </a:rPr>
                        <m:t>2</m:t>
                      </m:r>
                      <m:r>
                        <a:rPr lang="en-US" sz="1800" b="0" i="1" dirty="0" smtClean="0">
                          <a:latin typeface="Cambria Math" panose="02040503050406030204" pitchFamily="18" charset="0"/>
                          <a:ea typeface="Cambria Math" panose="02040503050406030204" pitchFamily="18" charset="0"/>
                          <a:cs typeface="Calibri"/>
                          <a:sym typeface="Calibri"/>
                        </a:rPr>
                        <m:t>𝑛</m:t>
                      </m:r>
                    </m:oMath>
                  </m:oMathPara>
                </a14:m>
                <a:endParaRPr lang="ar-AE" sz="1800" dirty="0">
                  <a:latin typeface="Calibri"/>
                  <a:ea typeface="Calibri"/>
                  <a:cs typeface="Calibri"/>
                  <a:sym typeface="Calibri"/>
                </a:endParaRPr>
              </a:p>
            </p:txBody>
          </p:sp>
        </mc:Choice>
        <mc:Fallback xmlns="">
          <p:sp>
            <p:nvSpPr>
              <p:cNvPr id="6" name="Google Shape;204;p25">
                <a:extLst>
                  <a:ext uri="{FF2B5EF4-FFF2-40B4-BE49-F238E27FC236}">
                    <a16:creationId xmlns:a16="http://schemas.microsoft.com/office/drawing/2014/main" id="{533C9A3E-B2A6-40A7-BAA1-5A00D8ACC5F4}"/>
                  </a:ext>
                </a:extLst>
              </p:cNvPr>
              <p:cNvSpPr>
                <a:spLocks noRot="1" noChangeAspect="1" noMove="1" noResize="1" noEditPoints="1" noAdjustHandles="1" noChangeArrowheads="1" noChangeShapeType="1" noTextEdit="1"/>
              </p:cNvSpPr>
              <p:nvPr/>
            </p:nvSpPr>
            <p:spPr>
              <a:xfrm>
                <a:off x="3333425" y="3498313"/>
                <a:ext cx="1712480" cy="599553"/>
              </a:xfrm>
              <a:prstGeom prst="roundRect">
                <a:avLst>
                  <a:gd name="adj" fmla="val 16667"/>
                </a:avLst>
              </a:prstGeom>
              <a:blipFill>
                <a:blip r:embed="rId5"/>
                <a:stretch>
                  <a:fillRect/>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205;p25">
                <a:extLst>
                  <a:ext uri="{FF2B5EF4-FFF2-40B4-BE49-F238E27FC236}">
                    <a16:creationId xmlns:a16="http://schemas.microsoft.com/office/drawing/2014/main" id="{D9E01811-FB1C-41EF-AE99-A7EC5AF27E56}"/>
                  </a:ext>
                </a:extLst>
              </p:cNvPr>
              <p:cNvSpPr/>
              <p:nvPr/>
            </p:nvSpPr>
            <p:spPr>
              <a:xfrm>
                <a:off x="7556384" y="3498313"/>
                <a:ext cx="1813393" cy="630326"/>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lvl="0" algn="ctr"/>
                <a14:m>
                  <m:oMathPara xmlns:m="http://schemas.openxmlformats.org/officeDocument/2006/math">
                    <m:oMathParaPr>
                      <m:jc m:val="centerGroup"/>
                    </m:oMathParaPr>
                    <m:oMath xmlns:m="http://schemas.openxmlformats.org/officeDocument/2006/math">
                      <m:d>
                        <m:dPr>
                          <m:begChr m:val="⌈"/>
                          <m:endChr m:val="⌉"/>
                          <m:ctrlPr>
                            <a:rPr lang="en-US" sz="1800" i="1" dirty="0" smtClean="0">
                              <a:latin typeface="Cambria Math" panose="02040503050406030204" pitchFamily="18" charset="0"/>
                              <a:ea typeface="Cambria Math" panose="02040503050406030204" pitchFamily="18" charset="0"/>
                              <a:cs typeface="Calibri"/>
                              <a:sym typeface="Calibri"/>
                            </a:rPr>
                          </m:ctrlPr>
                        </m:dPr>
                        <m:e>
                          <m:f>
                            <m:fPr>
                              <m:type m:val="skw"/>
                              <m:ctrlPr>
                                <a:rPr lang="en-US" sz="1800" i="1" dirty="0" smtClean="0">
                                  <a:latin typeface="Cambria Math" panose="02040503050406030204" pitchFamily="18" charset="0"/>
                                  <a:ea typeface="Cambria Math" panose="02040503050406030204" pitchFamily="18" charset="0"/>
                                  <a:cs typeface="Calibri"/>
                                  <a:sym typeface="Calibri"/>
                                </a:rPr>
                              </m:ctrlPr>
                            </m:fPr>
                            <m:num>
                              <m:r>
                                <a:rPr lang="en-US" sz="1800" b="0" i="1" dirty="0" smtClean="0">
                                  <a:latin typeface="Cambria Math" panose="02040503050406030204" pitchFamily="18" charset="0"/>
                                  <a:ea typeface="Cambria Math" panose="02040503050406030204" pitchFamily="18" charset="0"/>
                                  <a:cs typeface="Calibri"/>
                                  <a:sym typeface="Calibri"/>
                                </a:rPr>
                                <m:t>𝑛</m:t>
                              </m:r>
                            </m:num>
                            <m:den>
                              <m:r>
                                <a:rPr lang="en-US" sz="1800" b="0" i="1" dirty="0" smtClean="0">
                                  <a:latin typeface="Cambria Math" panose="02040503050406030204" pitchFamily="18" charset="0"/>
                                  <a:ea typeface="Cambria Math" panose="02040503050406030204" pitchFamily="18" charset="0"/>
                                  <a:cs typeface="Calibri"/>
                                  <a:sym typeface="Calibri"/>
                                </a:rPr>
                                <m:t>2</m:t>
                              </m:r>
                            </m:den>
                          </m:f>
                        </m:e>
                      </m:d>
                    </m:oMath>
                  </m:oMathPara>
                </a14:m>
                <a:endParaRPr lang="ar-AE" sz="1800" dirty="0">
                  <a:latin typeface="Calibri"/>
                  <a:ea typeface="Calibri"/>
                  <a:cs typeface="Calibri"/>
                  <a:sym typeface="Calibri"/>
                </a:endParaRPr>
              </a:p>
            </p:txBody>
          </p:sp>
        </mc:Choice>
        <mc:Fallback xmlns="">
          <p:sp>
            <p:nvSpPr>
              <p:cNvPr id="7" name="Google Shape;205;p25">
                <a:extLst>
                  <a:ext uri="{FF2B5EF4-FFF2-40B4-BE49-F238E27FC236}">
                    <a16:creationId xmlns:a16="http://schemas.microsoft.com/office/drawing/2014/main" id="{D9E01811-FB1C-41EF-AE99-A7EC5AF27E56}"/>
                  </a:ext>
                </a:extLst>
              </p:cNvPr>
              <p:cNvSpPr>
                <a:spLocks noRot="1" noChangeAspect="1" noMove="1" noResize="1" noEditPoints="1" noAdjustHandles="1" noChangeArrowheads="1" noChangeShapeType="1" noTextEdit="1"/>
              </p:cNvSpPr>
              <p:nvPr/>
            </p:nvSpPr>
            <p:spPr>
              <a:xfrm>
                <a:off x="7556384" y="3498313"/>
                <a:ext cx="1813393" cy="630326"/>
              </a:xfrm>
              <a:prstGeom prst="roundRect">
                <a:avLst>
                  <a:gd name="adj" fmla="val 16667"/>
                </a:avLst>
              </a:prstGeom>
              <a:blipFill>
                <a:blip r:embed="rId6"/>
                <a:stretch>
                  <a:fillRect t="-61538" b="-109615"/>
                </a:stretch>
              </a:blipFill>
              <a:ln w="12700" cap="flat" cmpd="sng">
                <a:solidFill>
                  <a:schemeClr val="tx1"/>
                </a:solidFill>
                <a:prstDash val="solid"/>
                <a:miter lim="800000"/>
                <a:headEnd type="none" w="sm" len="sm"/>
                <a:tailEnd type="none" w="sm" len="sm"/>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19044720-800C-4C69-8C7B-C7CAFC1096F4}"/>
              </a:ext>
            </a:extLst>
          </p:cNvPr>
          <p:cNvPicPr>
            <a:picLocks noChangeAspect="1"/>
          </p:cNvPicPr>
          <p:nvPr/>
        </p:nvPicPr>
        <p:blipFill>
          <a:blip r:embed="rId7"/>
          <a:stretch>
            <a:fillRect/>
          </a:stretch>
        </p:blipFill>
        <p:spPr>
          <a:xfrm>
            <a:off x="599952" y="4256698"/>
            <a:ext cx="3895725" cy="25336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8A5200-30CC-49C4-B561-7455C6968ACA}"/>
                  </a:ext>
                </a:extLst>
              </p:cNvPr>
              <p:cNvSpPr txBox="1"/>
              <p:nvPr/>
            </p:nvSpPr>
            <p:spPr>
              <a:xfrm>
                <a:off x="5251938" y="4712677"/>
                <a:ext cx="5025293" cy="1574918"/>
              </a:xfrm>
              <a:prstGeom prst="rect">
                <a:avLst/>
              </a:prstGeom>
              <a:noFill/>
            </p:spPr>
            <p:txBody>
              <a:bodyPr wrap="square" rtlCol="0">
                <a:spAutoFit/>
              </a:bodyPr>
              <a:lstStyle/>
              <a:p>
                <a:pPr marL="285750" indent="-285750">
                  <a:buFontTx/>
                  <a:buChar char="-"/>
                </a:pPr>
                <a:r>
                  <a:rPr lang="en-US" dirty="0"/>
                  <a:t>Worst case: we receive the input in ascending (or descending) order, and our binary search tree devolves into a linked list </a:t>
                </a:r>
                <a:r>
                  <a:rPr lang="en-US" dirty="0">
                    <a:sym typeface="Wingdings" panose="05000000000000000000" pitchFamily="2" charset="2"/>
                  </a:rPr>
                  <a:t> </a:t>
                </a:r>
              </a:p>
              <a:p>
                <a:pPr marL="285750" indent="-285750">
                  <a:buFontTx/>
                  <a:buChar char="-"/>
                </a:pPr>
                <a:r>
                  <a:rPr lang="en-US" b="1" i="1" u="sng" dirty="0">
                    <a:solidFill>
                      <a:srgbClr val="7030A0"/>
                    </a:solidFill>
                    <a:sym typeface="Wingdings" panose="05000000000000000000" pitchFamily="2" charset="2"/>
                  </a:rPr>
                  <a:t>On average</a:t>
                </a:r>
                <a:r>
                  <a:rPr lang="en-US" b="1" i="1" dirty="0">
                    <a:solidFill>
                      <a:srgbClr val="7030A0"/>
                    </a:solidFill>
                    <a:sym typeface="Wingdings" panose="05000000000000000000" pitchFamily="2" charset="2"/>
                  </a:rPr>
                  <a:t>, how many links will I traverse to find any one of these keys?</a:t>
                </a:r>
              </a:p>
              <a:p>
                <a:pPr marL="285750" indent="-285750">
                  <a:buFontTx/>
                  <a:buChar char="-"/>
                </a:pPr>
                <a14:m>
                  <m:oMath xmlns:m="http://schemas.openxmlformats.org/officeDocument/2006/math">
                    <m:f>
                      <m:fPr>
                        <m:ctrlPr>
                          <a:rPr lang="en-US" sz="1800" i="1" smtClean="0">
                            <a:solidFill>
                              <a:schemeClr val="accent6">
                                <a:lumMod val="50000"/>
                              </a:schemeClr>
                            </a:solidFill>
                            <a:latin typeface="Cambria Math" panose="02040503050406030204" pitchFamily="18" charset="0"/>
                          </a:rPr>
                        </m:ctrlPr>
                      </m:fPr>
                      <m:num>
                        <m:r>
                          <a:rPr lang="en-US" sz="1800" b="0" i="1" smtClean="0">
                            <a:solidFill>
                              <a:schemeClr val="accent6">
                                <a:lumMod val="50000"/>
                              </a:schemeClr>
                            </a:solidFill>
                            <a:latin typeface="Cambria Math" panose="02040503050406030204" pitchFamily="18" charset="0"/>
                          </a:rPr>
                          <m:t>1</m:t>
                        </m:r>
                        <m:r>
                          <a:rPr lang="en-US" sz="1800" b="0" i="1" smtClean="0">
                            <a:solidFill>
                              <a:schemeClr val="accent6">
                                <a:lumMod val="50000"/>
                              </a:schemeClr>
                            </a:solidFill>
                            <a:latin typeface="Cambria Math" panose="02040503050406030204" pitchFamily="18" charset="0"/>
                          </a:rPr>
                          <m:t>+</m:t>
                        </m:r>
                        <m:r>
                          <a:rPr lang="en-US" sz="1800" b="0" i="1" smtClean="0">
                            <a:solidFill>
                              <a:schemeClr val="accent6">
                                <a:lumMod val="50000"/>
                              </a:schemeClr>
                            </a:solidFill>
                            <a:latin typeface="Cambria Math" panose="02040503050406030204" pitchFamily="18" charset="0"/>
                          </a:rPr>
                          <m:t>2</m:t>
                        </m:r>
                        <m:r>
                          <a:rPr lang="en-US" sz="1800" b="0" i="1" smtClean="0">
                            <a:solidFill>
                              <a:schemeClr val="accent6">
                                <a:lumMod val="50000"/>
                              </a:schemeClr>
                            </a:solidFill>
                            <a:latin typeface="Cambria Math" panose="02040503050406030204" pitchFamily="18" charset="0"/>
                          </a:rPr>
                          <m:t>+</m:t>
                        </m:r>
                        <m:r>
                          <a:rPr lang="en-US" sz="1800" b="0" i="1" smtClean="0">
                            <a:solidFill>
                              <a:schemeClr val="accent6">
                                <a:lumMod val="50000"/>
                              </a:schemeClr>
                            </a:solidFill>
                            <a:latin typeface="Cambria Math" panose="02040503050406030204" pitchFamily="18" charset="0"/>
                          </a:rPr>
                          <m:t>3</m:t>
                        </m:r>
                        <m:r>
                          <a:rPr lang="en-US" sz="1800" b="0" i="1" smtClean="0">
                            <a:solidFill>
                              <a:schemeClr val="accent6">
                                <a:lumMod val="50000"/>
                              </a:schemeClr>
                            </a:solidFill>
                            <a:latin typeface="Cambria Math" panose="02040503050406030204" pitchFamily="18" charset="0"/>
                          </a:rPr>
                          <m:t>+ …+</m:t>
                        </m:r>
                        <m:r>
                          <a:rPr lang="en-US" sz="1800" b="0" i="1" smtClean="0">
                            <a:solidFill>
                              <a:schemeClr val="accent6">
                                <a:lumMod val="50000"/>
                              </a:schemeClr>
                            </a:solidFill>
                            <a:latin typeface="Cambria Math" panose="02040503050406030204" pitchFamily="18" charset="0"/>
                          </a:rPr>
                          <m:t>𝑛</m:t>
                        </m:r>
                      </m:num>
                      <m:den>
                        <m:r>
                          <a:rPr lang="en-US" sz="1800" b="0" i="1" smtClean="0">
                            <a:solidFill>
                              <a:schemeClr val="accent6">
                                <a:lumMod val="50000"/>
                              </a:schemeClr>
                            </a:solidFill>
                            <a:latin typeface="Cambria Math" panose="02040503050406030204" pitchFamily="18" charset="0"/>
                          </a:rPr>
                          <m:t>𝑛</m:t>
                        </m:r>
                      </m:den>
                    </m:f>
                    <m:r>
                      <a:rPr lang="en-US" sz="1800" b="0" i="1" smtClean="0">
                        <a:solidFill>
                          <a:schemeClr val="accent6">
                            <a:lumMod val="50000"/>
                          </a:schemeClr>
                        </a:solidFill>
                        <a:latin typeface="Cambria Math" panose="02040503050406030204" pitchFamily="18" charset="0"/>
                      </a:rPr>
                      <m:t>=</m:t>
                    </m:r>
                    <m:f>
                      <m:fPr>
                        <m:ctrlPr>
                          <a:rPr lang="en-US" sz="1800" i="1" smtClean="0">
                            <a:solidFill>
                              <a:schemeClr val="accent6">
                                <a:lumMod val="50000"/>
                              </a:schemeClr>
                            </a:solidFill>
                            <a:latin typeface="Cambria Math" panose="02040503050406030204" pitchFamily="18" charset="0"/>
                          </a:rPr>
                        </m:ctrlPr>
                      </m:fPr>
                      <m:num>
                        <m:r>
                          <a:rPr lang="en-US" sz="1800" b="0" i="1" smtClean="0">
                            <a:solidFill>
                              <a:schemeClr val="accent6">
                                <a:lumMod val="50000"/>
                              </a:schemeClr>
                            </a:solidFill>
                            <a:latin typeface="Cambria Math" panose="02040503050406030204" pitchFamily="18" charset="0"/>
                          </a:rPr>
                          <m:t>𝑛</m:t>
                        </m:r>
                        <m:r>
                          <a:rPr lang="en-US" sz="1800" b="0" i="1" smtClean="0">
                            <a:solidFill>
                              <a:schemeClr val="accent6">
                                <a:lumMod val="50000"/>
                              </a:schemeClr>
                            </a:solidFill>
                            <a:latin typeface="Cambria Math" panose="02040503050406030204" pitchFamily="18" charset="0"/>
                          </a:rPr>
                          <m:t>(</m:t>
                        </m:r>
                        <m:r>
                          <a:rPr lang="en-US" sz="1800" b="0" i="1" smtClean="0">
                            <a:solidFill>
                              <a:schemeClr val="accent6">
                                <a:lumMod val="50000"/>
                              </a:schemeClr>
                            </a:solidFill>
                            <a:latin typeface="Cambria Math" panose="02040503050406030204" pitchFamily="18" charset="0"/>
                          </a:rPr>
                          <m:t>𝑛</m:t>
                        </m:r>
                        <m:r>
                          <a:rPr lang="en-US" sz="1800" b="0" i="1" smtClean="0">
                            <a:solidFill>
                              <a:schemeClr val="accent6">
                                <a:lumMod val="50000"/>
                              </a:schemeClr>
                            </a:solidFill>
                            <a:latin typeface="Cambria Math" panose="02040503050406030204" pitchFamily="18" charset="0"/>
                          </a:rPr>
                          <m:t>+</m:t>
                        </m:r>
                        <m:r>
                          <a:rPr lang="en-US" sz="1800" b="0" i="1" smtClean="0">
                            <a:solidFill>
                              <a:schemeClr val="accent6">
                                <a:lumMod val="50000"/>
                              </a:schemeClr>
                            </a:solidFill>
                            <a:latin typeface="Cambria Math" panose="02040503050406030204" pitchFamily="18" charset="0"/>
                          </a:rPr>
                          <m:t>1</m:t>
                        </m:r>
                        <m:r>
                          <a:rPr lang="en-US" sz="1800" b="0" i="1" smtClean="0">
                            <a:solidFill>
                              <a:schemeClr val="accent6">
                                <a:lumMod val="50000"/>
                              </a:schemeClr>
                            </a:solidFill>
                            <a:latin typeface="Cambria Math" panose="02040503050406030204" pitchFamily="18" charset="0"/>
                          </a:rPr>
                          <m:t>)</m:t>
                        </m:r>
                      </m:num>
                      <m:den>
                        <m:r>
                          <a:rPr lang="en-US" sz="1800" b="0" i="1" smtClean="0">
                            <a:solidFill>
                              <a:schemeClr val="accent6">
                                <a:lumMod val="50000"/>
                              </a:schemeClr>
                            </a:solidFill>
                            <a:latin typeface="Cambria Math" panose="02040503050406030204" pitchFamily="18" charset="0"/>
                          </a:rPr>
                          <m:t>2</m:t>
                        </m:r>
                        <m:r>
                          <a:rPr lang="en-US" sz="1800" b="0" i="1" smtClean="0">
                            <a:solidFill>
                              <a:schemeClr val="accent6">
                                <a:lumMod val="50000"/>
                              </a:schemeClr>
                            </a:solidFill>
                            <a:latin typeface="Cambria Math" panose="02040503050406030204" pitchFamily="18" charset="0"/>
                          </a:rPr>
                          <m:t>𝑛</m:t>
                        </m:r>
                      </m:den>
                    </m:f>
                    <m:r>
                      <a:rPr lang="en-US" sz="1800" b="0" i="1" smtClean="0">
                        <a:solidFill>
                          <a:schemeClr val="accent6">
                            <a:lumMod val="50000"/>
                          </a:schemeClr>
                        </a:solidFill>
                        <a:latin typeface="Cambria Math" panose="02040503050406030204" pitchFamily="18" charset="0"/>
                      </a:rPr>
                      <m:t>=</m:t>
                    </m:r>
                    <m:f>
                      <m:fPr>
                        <m:ctrlPr>
                          <a:rPr lang="en-US" sz="1800" i="1" smtClean="0">
                            <a:solidFill>
                              <a:schemeClr val="accent6">
                                <a:lumMod val="50000"/>
                              </a:schemeClr>
                            </a:solidFill>
                            <a:latin typeface="Cambria Math" panose="02040503050406030204" pitchFamily="18" charset="0"/>
                          </a:rPr>
                        </m:ctrlPr>
                      </m:fPr>
                      <m:num>
                        <m:r>
                          <a:rPr lang="en-US" sz="1800" b="0" i="1" smtClean="0">
                            <a:solidFill>
                              <a:schemeClr val="accent6">
                                <a:lumMod val="50000"/>
                              </a:schemeClr>
                            </a:solidFill>
                            <a:latin typeface="Cambria Math" panose="02040503050406030204" pitchFamily="18" charset="0"/>
                          </a:rPr>
                          <m:t>𝑛</m:t>
                        </m:r>
                        <m:r>
                          <a:rPr lang="en-US" sz="1800" b="0" i="1" smtClean="0">
                            <a:solidFill>
                              <a:schemeClr val="accent6">
                                <a:lumMod val="50000"/>
                              </a:schemeClr>
                            </a:solidFill>
                            <a:latin typeface="Cambria Math" panose="02040503050406030204" pitchFamily="18" charset="0"/>
                          </a:rPr>
                          <m:t>+</m:t>
                        </m:r>
                        <m:r>
                          <a:rPr lang="en-US" sz="1800" b="0" i="1" smtClean="0">
                            <a:solidFill>
                              <a:schemeClr val="accent6">
                                <a:lumMod val="50000"/>
                              </a:schemeClr>
                            </a:solidFill>
                            <a:latin typeface="Cambria Math" panose="02040503050406030204" pitchFamily="18" charset="0"/>
                          </a:rPr>
                          <m:t>1</m:t>
                        </m:r>
                      </m:num>
                      <m:den>
                        <m:r>
                          <a:rPr lang="en-US" sz="1800" b="0" i="1" smtClean="0">
                            <a:solidFill>
                              <a:schemeClr val="accent6">
                                <a:lumMod val="50000"/>
                              </a:schemeClr>
                            </a:solidFill>
                            <a:latin typeface="Cambria Math" panose="02040503050406030204" pitchFamily="18" charset="0"/>
                          </a:rPr>
                          <m:t>2</m:t>
                        </m:r>
                      </m:den>
                    </m:f>
                    <m:r>
                      <a:rPr lang="en-US" sz="1800" b="0" i="1" smtClean="0">
                        <a:solidFill>
                          <a:schemeClr val="accent6">
                            <a:lumMod val="50000"/>
                          </a:schemeClr>
                        </a:solidFill>
                        <a:latin typeface="Cambria Math" panose="02040503050406030204" pitchFamily="18" charset="0"/>
                      </a:rPr>
                      <m:t>=</m:t>
                    </m:r>
                    <m:f>
                      <m:fPr>
                        <m:ctrlPr>
                          <a:rPr lang="en-US" sz="1800" i="1" smtClean="0">
                            <a:solidFill>
                              <a:schemeClr val="accent6">
                                <a:lumMod val="50000"/>
                              </a:schemeClr>
                            </a:solidFill>
                            <a:latin typeface="Cambria Math" panose="02040503050406030204" pitchFamily="18" charset="0"/>
                          </a:rPr>
                        </m:ctrlPr>
                      </m:fPr>
                      <m:num>
                        <m:r>
                          <a:rPr lang="en-US" sz="1800" b="0" i="1" smtClean="0">
                            <a:solidFill>
                              <a:schemeClr val="accent6">
                                <a:lumMod val="50000"/>
                              </a:schemeClr>
                            </a:solidFill>
                            <a:latin typeface="Cambria Math" panose="02040503050406030204" pitchFamily="18" charset="0"/>
                          </a:rPr>
                          <m:t>1</m:t>
                        </m:r>
                      </m:num>
                      <m:den>
                        <m:r>
                          <a:rPr lang="en-US" sz="1800" b="0" i="1" smtClean="0">
                            <a:solidFill>
                              <a:schemeClr val="accent6">
                                <a:lumMod val="50000"/>
                              </a:schemeClr>
                            </a:solidFill>
                            <a:latin typeface="Cambria Math" panose="02040503050406030204" pitchFamily="18" charset="0"/>
                          </a:rPr>
                          <m:t>2</m:t>
                        </m:r>
                      </m:den>
                    </m:f>
                    <m:r>
                      <a:rPr lang="en-US" sz="1800" b="0" i="1" smtClean="0">
                        <a:solidFill>
                          <a:schemeClr val="accent6">
                            <a:lumMod val="50000"/>
                          </a:schemeClr>
                        </a:solidFill>
                        <a:latin typeface="Cambria Math" panose="02040503050406030204" pitchFamily="18" charset="0"/>
                      </a:rPr>
                      <m:t>𝑛</m:t>
                    </m:r>
                    <m:r>
                      <a:rPr lang="en-US" sz="1800" b="0" i="1" smtClean="0">
                        <a:solidFill>
                          <a:schemeClr val="accent6">
                            <a:lumMod val="50000"/>
                          </a:schemeClr>
                        </a:solidFill>
                        <a:latin typeface="Cambria Math" panose="02040503050406030204" pitchFamily="18" charset="0"/>
                      </a:rPr>
                      <m:t>+</m:t>
                    </m:r>
                    <m:f>
                      <m:fPr>
                        <m:ctrlPr>
                          <a:rPr lang="en-US" sz="1800" i="1" smtClean="0">
                            <a:solidFill>
                              <a:schemeClr val="accent6">
                                <a:lumMod val="50000"/>
                              </a:schemeClr>
                            </a:solidFill>
                            <a:latin typeface="Cambria Math" panose="02040503050406030204" pitchFamily="18" charset="0"/>
                          </a:rPr>
                        </m:ctrlPr>
                      </m:fPr>
                      <m:num>
                        <m:r>
                          <a:rPr lang="en-US" sz="1800" b="0" i="1" smtClean="0">
                            <a:solidFill>
                              <a:schemeClr val="accent6">
                                <a:lumMod val="50000"/>
                              </a:schemeClr>
                            </a:solidFill>
                            <a:latin typeface="Cambria Math" panose="02040503050406030204" pitchFamily="18" charset="0"/>
                          </a:rPr>
                          <m:t>1</m:t>
                        </m:r>
                      </m:num>
                      <m:den>
                        <m:r>
                          <a:rPr lang="en-US" sz="1800" b="0" i="1" smtClean="0">
                            <a:solidFill>
                              <a:schemeClr val="accent6">
                                <a:lumMod val="50000"/>
                              </a:schemeClr>
                            </a:solidFill>
                            <a:latin typeface="Cambria Math" panose="02040503050406030204" pitchFamily="18" charset="0"/>
                          </a:rPr>
                          <m:t>2</m:t>
                        </m:r>
                      </m:den>
                    </m:f>
                    <m:r>
                      <a:rPr lang="en-US" sz="1800" b="0" i="1" smtClean="0">
                        <a:solidFill>
                          <a:schemeClr val="accent6">
                            <a:lumMod val="50000"/>
                          </a:schemeClr>
                        </a:solidFill>
                        <a:latin typeface="Cambria Math" panose="02040503050406030204" pitchFamily="18" charset="0"/>
                      </a:rPr>
                      <m:t>=</m:t>
                    </m:r>
                    <m:r>
                      <a:rPr lang="en-US" sz="1800" b="0" i="1" smtClean="0">
                        <a:solidFill>
                          <a:schemeClr val="accent6">
                            <a:lumMod val="50000"/>
                          </a:schemeClr>
                        </a:solidFill>
                        <a:latin typeface="Cambria Math" panose="02040503050406030204" pitchFamily="18" charset="0"/>
                        <a:ea typeface="Cambria Math" panose="02040503050406030204" pitchFamily="18" charset="0"/>
                      </a:rPr>
                      <m:t>𝒪</m:t>
                    </m:r>
                    <m:r>
                      <a:rPr lang="en-US" sz="1800" b="0" i="1" smtClean="0">
                        <a:solidFill>
                          <a:schemeClr val="accent6">
                            <a:lumMod val="50000"/>
                          </a:schemeClr>
                        </a:solidFill>
                        <a:latin typeface="Cambria Math" panose="02040503050406030204" pitchFamily="18" charset="0"/>
                        <a:ea typeface="Cambria Math" panose="02040503050406030204" pitchFamily="18" charset="0"/>
                      </a:rPr>
                      <m:t>(</m:t>
                    </m:r>
                    <m:r>
                      <a:rPr lang="en-US" sz="1800" b="0" i="1" smtClean="0">
                        <a:solidFill>
                          <a:schemeClr val="accent6">
                            <a:lumMod val="50000"/>
                          </a:schemeClr>
                        </a:solidFill>
                        <a:latin typeface="Cambria Math" panose="02040503050406030204" pitchFamily="18" charset="0"/>
                        <a:ea typeface="Cambria Math" panose="02040503050406030204" pitchFamily="18" charset="0"/>
                      </a:rPr>
                      <m:t>𝑛</m:t>
                    </m:r>
                    <m:r>
                      <a:rPr lang="en-US" sz="1800" b="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800" i="1" dirty="0">
                    <a:solidFill>
                      <a:schemeClr val="accent6">
                        <a:lumMod val="50000"/>
                      </a:schemeClr>
                    </a:solidFill>
                  </a:rPr>
                  <a:t>!</a:t>
                </a:r>
              </a:p>
            </p:txBody>
          </p:sp>
        </mc:Choice>
        <mc:Fallback xmlns="">
          <p:sp>
            <p:nvSpPr>
              <p:cNvPr id="11" name="TextBox 10">
                <a:extLst>
                  <a:ext uri="{FF2B5EF4-FFF2-40B4-BE49-F238E27FC236}">
                    <a16:creationId xmlns:a16="http://schemas.microsoft.com/office/drawing/2014/main" id="{D58A5200-30CC-49C4-B561-7455C6968ACA}"/>
                  </a:ext>
                </a:extLst>
              </p:cNvPr>
              <p:cNvSpPr txBox="1">
                <a:spLocks noRot="1" noChangeAspect="1" noMove="1" noResize="1" noEditPoints="1" noAdjustHandles="1" noChangeArrowheads="1" noChangeShapeType="1" noTextEdit="1"/>
              </p:cNvSpPr>
              <p:nvPr/>
            </p:nvSpPr>
            <p:spPr>
              <a:xfrm>
                <a:off x="5251938" y="4712677"/>
                <a:ext cx="5025293" cy="1574918"/>
              </a:xfrm>
              <a:prstGeom prst="rect">
                <a:avLst/>
              </a:prstGeom>
              <a:blipFill>
                <a:blip r:embed="rId8"/>
                <a:stretch>
                  <a:fillRect l="-971" t="-775" r="-243" b="-155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77E21D1-BECB-4BDB-90C0-70A9407AC14A}"/>
              </a:ext>
            </a:extLst>
          </p:cNvPr>
          <p:cNvPicPr>
            <a:picLocks noChangeAspect="1"/>
          </p:cNvPicPr>
          <p:nvPr/>
        </p:nvPicPr>
        <p:blipFill>
          <a:blip r:embed="rId9"/>
          <a:stretch>
            <a:fillRect/>
          </a:stretch>
        </p:blipFill>
        <p:spPr>
          <a:xfrm>
            <a:off x="10250008" y="4786457"/>
            <a:ext cx="1694707" cy="113146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439397-E18C-4964-A361-1778B843B602}"/>
                  </a:ext>
                </a:extLst>
              </p:cNvPr>
              <p:cNvSpPr txBox="1"/>
              <p:nvPr/>
            </p:nvSpPr>
            <p:spPr>
              <a:xfrm>
                <a:off x="9840031" y="3087147"/>
                <a:ext cx="1906954" cy="1169551"/>
              </a:xfrm>
              <a:prstGeom prst="rect">
                <a:avLst/>
              </a:prstGeom>
              <a:noFill/>
            </p:spPr>
            <p:txBody>
              <a:bodyPr wrap="square" rtlCol="0">
                <a:spAutoFit/>
              </a:bodyPr>
              <a:lstStyle/>
              <a:p>
                <a:r>
                  <a:rPr lang="en-US" b="1" dirty="0"/>
                  <a:t>Both</a:t>
                </a:r>
                <a:r>
                  <a:rPr lang="en-US" dirty="0"/>
                  <a:t> “absolute” worst-case </a:t>
                </a:r>
                <a:r>
                  <a:rPr lang="en-US" b="1" dirty="0"/>
                  <a:t>and </a:t>
                </a:r>
                <a:r>
                  <a:rPr lang="en-US" b="1" i="1" u="sng" dirty="0">
                    <a:solidFill>
                      <a:srgbClr val="FF0000"/>
                    </a:solidFill>
                  </a:rPr>
                  <a:t>average worst case </a:t>
                </a:r>
                <a:r>
                  <a:rPr lang="en-US" dirty="0"/>
                  <a:t>search in a linked list is linear on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m:t>
                    </m:r>
                  </m:oMath>
                </a14:m>
                <a:endParaRPr lang="en-US" dirty="0"/>
              </a:p>
            </p:txBody>
          </p:sp>
        </mc:Choice>
        <mc:Fallback xmlns="">
          <p:sp>
            <p:nvSpPr>
              <p:cNvPr id="14" name="TextBox 13">
                <a:extLst>
                  <a:ext uri="{FF2B5EF4-FFF2-40B4-BE49-F238E27FC236}">
                    <a16:creationId xmlns:a16="http://schemas.microsoft.com/office/drawing/2014/main" id="{6C439397-E18C-4964-A361-1778B843B602}"/>
                  </a:ext>
                </a:extLst>
              </p:cNvPr>
              <p:cNvSpPr txBox="1">
                <a:spLocks noRot="1" noChangeAspect="1" noMove="1" noResize="1" noEditPoints="1" noAdjustHandles="1" noChangeArrowheads="1" noChangeShapeType="1" noTextEdit="1"/>
              </p:cNvSpPr>
              <p:nvPr/>
            </p:nvSpPr>
            <p:spPr>
              <a:xfrm>
                <a:off x="9840031" y="3087147"/>
                <a:ext cx="1906954" cy="1169551"/>
              </a:xfrm>
              <a:prstGeom prst="rect">
                <a:avLst/>
              </a:prstGeom>
              <a:blipFill>
                <a:blip r:embed="rId10"/>
                <a:stretch>
                  <a:fillRect l="-662" b="-430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CFD5E44A-3DD2-0D4F-8E79-7C1C4FFBE6FB}"/>
              </a:ext>
            </a:extLst>
          </p:cNvPr>
          <p:cNvCxnSpPr/>
          <p:nvPr/>
        </p:nvCxnSpPr>
        <p:spPr>
          <a:xfrm flipV="1">
            <a:off x="11392334" y="1690688"/>
            <a:ext cx="0" cy="1916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AB20E3-849A-C248-ABF4-DC7D222964C0}"/>
              </a:ext>
            </a:extLst>
          </p:cNvPr>
          <p:cNvSpPr txBox="1"/>
          <p:nvPr/>
        </p:nvSpPr>
        <p:spPr>
          <a:xfrm>
            <a:off x="10186138" y="669112"/>
            <a:ext cx="1822449" cy="954107"/>
          </a:xfrm>
          <a:prstGeom prst="rect">
            <a:avLst/>
          </a:prstGeom>
          <a:noFill/>
        </p:spPr>
        <p:txBody>
          <a:bodyPr wrap="square" rtlCol="0">
            <a:spAutoFit/>
          </a:bodyPr>
          <a:lstStyle/>
          <a:p>
            <a:r>
              <a:rPr lang="en-US" dirty="0">
                <a:solidFill>
                  <a:srgbClr val="FF0000"/>
                </a:solidFill>
              </a:rPr>
              <a:t>This term will be very important for us, especially in hashing!</a:t>
            </a:r>
          </a:p>
        </p:txBody>
      </p:sp>
    </p:spTree>
    <p:extLst>
      <p:ext uri="{BB962C8B-B14F-4D97-AF65-F5344CB8AC3E}">
        <p14:creationId xmlns:p14="http://schemas.microsoft.com/office/powerpoint/2010/main" val="833566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1F8D-216D-4405-BF1C-0E7CBD3292D0}"/>
              </a:ext>
            </a:extLst>
          </p:cNvPr>
          <p:cNvSpPr>
            <a:spLocks noGrp="1"/>
          </p:cNvSpPr>
          <p:nvPr>
            <p:ph type="title"/>
          </p:nvPr>
        </p:nvSpPr>
        <p:spPr/>
        <p:txBody>
          <a:bodyPr/>
          <a:lstStyle/>
          <a:p>
            <a:pPr algn="ctr"/>
            <a:r>
              <a:rPr lang="en-US" dirty="0"/>
              <a:t>A 420 solution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A72F26-85EE-4869-8B76-FBF0BBACE2AE}"/>
                  </a:ext>
                </a:extLst>
              </p:cNvPr>
              <p:cNvSpPr>
                <a:spLocks noGrp="1"/>
              </p:cNvSpPr>
              <p:nvPr>
                <p:ph type="body" idx="1"/>
              </p:nvPr>
            </p:nvSpPr>
            <p:spPr/>
            <p:txBody>
              <a:bodyPr/>
              <a:lstStyle/>
              <a:p>
                <a:r>
                  <a:rPr lang="en-US" dirty="0"/>
                  <a:t>To ensure a global height in </a:t>
                </a:r>
                <a14:m>
                  <m:oMath xmlns:m="http://schemas.openxmlformats.org/officeDocument/2006/math">
                    <m:r>
                      <a:rPr lang="en-US"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2</m:t>
                            </m:r>
                          </m:sub>
                        </m:sSub>
                      </m:fName>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e>
                    </m:func>
                  </m:oMath>
                </a14:m>
                <a:r>
                  <a:rPr lang="en-US" dirty="0"/>
                  <a:t> </a:t>
                </a:r>
                <a:r>
                  <a:rPr lang="en-US" b="1" dirty="0"/>
                  <a:t>at all times</a:t>
                </a:r>
                <a:r>
                  <a:rPr lang="en-US" dirty="0"/>
                  <a:t>, we should enhance our BST and make it into an </a:t>
                </a:r>
                <a:r>
                  <a:rPr lang="en-US" dirty="0">
                    <a:solidFill>
                      <a:schemeClr val="accent6">
                        <a:lumMod val="50000"/>
                      </a:schemeClr>
                    </a:solidFill>
                  </a:rPr>
                  <a:t>AVL</a:t>
                </a:r>
                <a:r>
                  <a:rPr lang="en-US" dirty="0"/>
                  <a:t> or </a:t>
                </a:r>
                <a:r>
                  <a:rPr lang="en-US" dirty="0">
                    <a:solidFill>
                      <a:srgbClr val="FF0000"/>
                    </a:solidFill>
                  </a:rPr>
                  <a:t>Red</a:t>
                </a:r>
                <a:r>
                  <a:rPr lang="en-US" dirty="0">
                    <a:solidFill>
                      <a:schemeClr val="tx1"/>
                    </a:solidFill>
                  </a:rPr>
                  <a:t>-</a:t>
                </a:r>
                <a:r>
                  <a:rPr lang="en-US" b="1" dirty="0">
                    <a:solidFill>
                      <a:schemeClr val="tx1"/>
                    </a:solidFill>
                  </a:rPr>
                  <a:t>Black</a:t>
                </a:r>
                <a:r>
                  <a:rPr lang="en-US" dirty="0"/>
                  <a:t> Tree!</a:t>
                </a:r>
              </a:p>
            </p:txBody>
          </p:sp>
        </mc:Choice>
        <mc:Fallback xmlns="">
          <p:sp>
            <p:nvSpPr>
              <p:cNvPr id="3" name="Text Placeholder 2">
                <a:extLst>
                  <a:ext uri="{FF2B5EF4-FFF2-40B4-BE49-F238E27FC236}">
                    <a16:creationId xmlns:a16="http://schemas.microsoft.com/office/drawing/2014/main" id="{CCA72F26-85EE-4869-8B76-FBF0BBACE2AE}"/>
                  </a:ext>
                </a:extLst>
              </p:cNvPr>
              <p:cNvSpPr>
                <a:spLocks noGrp="1" noRot="1" noChangeAspect="1" noMove="1" noResize="1" noEditPoints="1" noAdjustHandles="1" noChangeArrowheads="1" noChangeShapeType="1" noTextEdit="1"/>
              </p:cNvSpPr>
              <p:nvPr>
                <p:ph type="body" idx="1"/>
              </p:nvPr>
            </p:nvSpPr>
            <p:spPr>
              <a:blipFill>
                <a:blip r:embed="rId2"/>
                <a:stretch>
                  <a:fillRect l="-48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F8E1D3C-26B2-4682-88D6-57744693A152}"/>
              </a:ext>
            </a:extLst>
          </p:cNvPr>
          <p:cNvPicPr>
            <a:picLocks noChangeAspect="1"/>
          </p:cNvPicPr>
          <p:nvPr/>
        </p:nvPicPr>
        <p:blipFill>
          <a:blip r:embed="rId3"/>
          <a:stretch>
            <a:fillRect/>
          </a:stretch>
        </p:blipFill>
        <p:spPr>
          <a:xfrm>
            <a:off x="945331" y="3572952"/>
            <a:ext cx="3376905" cy="1712834"/>
          </a:xfrm>
          <a:prstGeom prst="rect">
            <a:avLst/>
          </a:prstGeom>
        </p:spPr>
      </p:pic>
      <p:sp>
        <p:nvSpPr>
          <p:cNvPr id="15" name="TextBox 14">
            <a:extLst>
              <a:ext uri="{FF2B5EF4-FFF2-40B4-BE49-F238E27FC236}">
                <a16:creationId xmlns:a16="http://schemas.microsoft.com/office/drawing/2014/main" id="{4A6849C6-BCFE-4F34-9C51-D08FF70FCC00}"/>
              </a:ext>
            </a:extLst>
          </p:cNvPr>
          <p:cNvSpPr txBox="1"/>
          <p:nvPr/>
        </p:nvSpPr>
        <p:spPr>
          <a:xfrm>
            <a:off x="1098060" y="5493918"/>
            <a:ext cx="3071446" cy="738664"/>
          </a:xfrm>
          <a:prstGeom prst="rect">
            <a:avLst/>
          </a:prstGeom>
          <a:noFill/>
        </p:spPr>
        <p:txBody>
          <a:bodyPr wrap="square" rtlCol="0">
            <a:spAutoFit/>
          </a:bodyPr>
          <a:lstStyle/>
          <a:p>
            <a:r>
              <a:rPr lang="en-US" dirty="0"/>
              <a:t>Example of rotating a node (in this case, the root) in an </a:t>
            </a:r>
            <a:r>
              <a:rPr lang="en-US" dirty="0">
                <a:solidFill>
                  <a:schemeClr val="accent6">
                    <a:lumMod val="50000"/>
                  </a:schemeClr>
                </a:solidFill>
              </a:rPr>
              <a:t>AVL tree</a:t>
            </a:r>
            <a:r>
              <a:rPr lang="en-US" dirty="0"/>
              <a:t> to restore its balance.</a:t>
            </a:r>
          </a:p>
        </p:txBody>
      </p:sp>
      <p:pic>
        <p:nvPicPr>
          <p:cNvPr id="17" name="Picture 16">
            <a:extLst>
              <a:ext uri="{FF2B5EF4-FFF2-40B4-BE49-F238E27FC236}">
                <a16:creationId xmlns:a16="http://schemas.microsoft.com/office/drawing/2014/main" id="{069BA4B5-7868-4E58-AB75-3E5AC79F3258}"/>
              </a:ext>
            </a:extLst>
          </p:cNvPr>
          <p:cNvPicPr>
            <a:picLocks noChangeAspect="1"/>
          </p:cNvPicPr>
          <p:nvPr/>
        </p:nvPicPr>
        <p:blipFill>
          <a:blip r:embed="rId4"/>
          <a:stretch>
            <a:fillRect/>
          </a:stretch>
        </p:blipFill>
        <p:spPr>
          <a:xfrm>
            <a:off x="6480907" y="3293643"/>
            <a:ext cx="3810000" cy="2200275"/>
          </a:xfrm>
          <a:prstGeom prst="rect">
            <a:avLst/>
          </a:prstGeom>
        </p:spPr>
      </p:pic>
      <p:sp>
        <p:nvSpPr>
          <p:cNvPr id="18" name="TextBox 17">
            <a:extLst>
              <a:ext uri="{FF2B5EF4-FFF2-40B4-BE49-F238E27FC236}">
                <a16:creationId xmlns:a16="http://schemas.microsoft.com/office/drawing/2014/main" id="{78A3CD45-49BF-45FC-8849-9888E75634AE}"/>
              </a:ext>
            </a:extLst>
          </p:cNvPr>
          <p:cNvSpPr txBox="1"/>
          <p:nvPr/>
        </p:nvSpPr>
        <p:spPr>
          <a:xfrm>
            <a:off x="7795846" y="5527663"/>
            <a:ext cx="1535724" cy="307777"/>
          </a:xfrm>
          <a:prstGeom prst="rect">
            <a:avLst/>
          </a:prstGeom>
          <a:noFill/>
        </p:spPr>
        <p:txBody>
          <a:bodyPr wrap="square" rtlCol="0">
            <a:spAutoFit/>
          </a:bodyPr>
          <a:lstStyle/>
          <a:p>
            <a:r>
              <a:rPr lang="en-US" dirty="0"/>
              <a:t>A </a:t>
            </a:r>
            <a:r>
              <a:rPr lang="en-US" dirty="0">
                <a:solidFill>
                  <a:srgbClr val="FF0000"/>
                </a:solidFill>
              </a:rPr>
              <a:t>red</a:t>
            </a:r>
            <a:r>
              <a:rPr lang="en-US" dirty="0"/>
              <a:t>-black tree</a:t>
            </a:r>
          </a:p>
        </p:txBody>
      </p:sp>
    </p:spTree>
    <p:extLst>
      <p:ext uri="{BB962C8B-B14F-4D97-AF65-F5344CB8AC3E}">
        <p14:creationId xmlns:p14="http://schemas.microsoft.com/office/powerpoint/2010/main" val="387747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#1 : </a:t>
            </a:r>
            <a:r>
              <a:rPr lang="en-US" sz="4400" b="1" i="1" u="sng" strike="noStrike" cap="none">
                <a:solidFill>
                  <a:schemeClr val="accent1"/>
                </a:solidFill>
                <a:latin typeface="Calibri"/>
                <a:ea typeface="Calibri"/>
                <a:cs typeface="Calibri"/>
                <a:sym typeface="Calibri"/>
              </a:rPr>
              <a:t>changing structures</a:t>
            </a:r>
            <a:endParaRPr/>
          </a:p>
        </p:txBody>
      </p:sp>
      <p:sp>
        <p:nvSpPr>
          <p:cNvPr id="242" name="Google Shape;242;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Take linked list </a:t>
            </a:r>
            <a:r>
              <a:rPr lang="en-US" sz="2800" b="0" i="0" u="none" strike="noStrike" cap="none" dirty="0" err="1">
                <a:solidFill>
                  <a:schemeClr val="dk1"/>
                </a:solidFill>
                <a:latin typeface="Calibri"/>
                <a:ea typeface="Calibri"/>
                <a:cs typeface="Calibri"/>
                <a:sym typeface="Calibri"/>
              </a:rPr>
              <a:t>mergesort</a:t>
            </a:r>
            <a:r>
              <a:rPr lang="en-US" sz="2800" b="0" i="0" u="none" strike="noStrike" cap="none" dirty="0">
                <a:solidFill>
                  <a:schemeClr val="dk1"/>
                </a:solidFill>
                <a:latin typeface="Calibri"/>
                <a:ea typeface="Calibri"/>
                <a:cs typeface="Calibri"/>
                <a:sym typeface="Calibri"/>
              </a:rPr>
              <a:t> scenario.</a:t>
            </a:r>
          </a:p>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You moved from an array to a linked list.</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#1 : </a:t>
            </a:r>
            <a:r>
              <a:rPr lang="en-US" sz="4400" b="1" i="1" u="sng" strike="noStrike" cap="none">
                <a:solidFill>
                  <a:schemeClr val="accent1"/>
                </a:solidFill>
                <a:latin typeface="Calibri"/>
                <a:ea typeface="Calibri"/>
                <a:cs typeface="Calibri"/>
                <a:sym typeface="Calibri"/>
              </a:rPr>
              <a:t>changing structures</a:t>
            </a:r>
            <a:endParaRPr sz="4400" b="0" i="0" u="none" strike="noStrike" cap="none">
              <a:solidFill>
                <a:schemeClr val="dk1"/>
              </a:solidFill>
              <a:latin typeface="Calibri"/>
              <a:ea typeface="Calibri"/>
              <a:cs typeface="Calibri"/>
              <a:sym typeface="Calibri"/>
            </a:endParaRPr>
          </a:p>
        </p:txBody>
      </p:sp>
      <p:sp>
        <p:nvSpPr>
          <p:cNvPr id="248" name="Google Shape;248;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indent="-228600">
              <a:spcBef>
                <a:spcPts val="0"/>
              </a:spcBef>
            </a:pPr>
            <a:r>
              <a:rPr lang="en-US" dirty="0"/>
              <a:t>Take linked list </a:t>
            </a:r>
            <a:r>
              <a:rPr lang="en-US" dirty="0" err="1"/>
              <a:t>mergesort</a:t>
            </a:r>
            <a:r>
              <a:rPr lang="en-US" dirty="0"/>
              <a:t> scenario.</a:t>
            </a:r>
            <a:endParaRPr lang="en-US"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You moved from an array to a linked list.</a:t>
            </a:r>
            <a:endParaRPr dirty="0"/>
          </a:p>
          <a:p>
            <a:pPr marL="685800" marR="0" lvl="1" indent="-228600" algn="l" rtl="0">
              <a:lnSpc>
                <a:spcPct val="90000"/>
              </a:lnSpc>
              <a:spcBef>
                <a:spcPts val="500"/>
              </a:spcBef>
              <a:spcAft>
                <a:spcPts val="0"/>
              </a:spcAft>
              <a:buClr>
                <a:srgbClr val="BF9000"/>
              </a:buClr>
              <a:buSzPts val="2400"/>
              <a:buFont typeface="Arial"/>
              <a:buChar char="•"/>
            </a:pPr>
            <a:r>
              <a:rPr lang="en-US" sz="2400" b="1" i="1" u="none" strike="noStrike" cap="none" dirty="0">
                <a:solidFill>
                  <a:srgbClr val="BF9000"/>
                </a:solidFill>
                <a:latin typeface="Calibri"/>
                <a:ea typeface="Calibri"/>
                <a:cs typeface="Calibri"/>
                <a:sym typeface="Calibri"/>
              </a:rPr>
              <a:t>Why? What’s the chief reason?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#1 : </a:t>
            </a:r>
            <a:r>
              <a:rPr lang="en-US" sz="4400" b="1" i="1" u="sng" strike="noStrike" cap="none">
                <a:solidFill>
                  <a:schemeClr val="accent1"/>
                </a:solidFill>
                <a:latin typeface="Calibri"/>
                <a:ea typeface="Calibri"/>
                <a:cs typeface="Calibri"/>
                <a:sym typeface="Calibri"/>
              </a:rPr>
              <a:t>changing structures</a:t>
            </a:r>
            <a:endParaRPr sz="4400" b="0" i="0" u="none" strike="noStrike" cap="none">
              <a:solidFill>
                <a:schemeClr val="dk1"/>
              </a:solidFill>
              <a:latin typeface="Calibri"/>
              <a:ea typeface="Calibri"/>
              <a:cs typeface="Calibri"/>
              <a:sym typeface="Calibri"/>
            </a:endParaRPr>
          </a:p>
        </p:txBody>
      </p:sp>
      <p:sp>
        <p:nvSpPr>
          <p:cNvPr id="254" name="Google Shape;254;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indent="-228600">
              <a:spcBef>
                <a:spcPts val="0"/>
              </a:spcBef>
            </a:pPr>
            <a:r>
              <a:rPr lang="en-US" dirty="0"/>
              <a:t>Take linked list </a:t>
            </a:r>
            <a:r>
              <a:rPr lang="en-US" dirty="0" err="1"/>
              <a:t>mergesort</a:t>
            </a:r>
            <a:r>
              <a:rPr lang="en-US" dirty="0"/>
              <a:t> scenario.</a:t>
            </a:r>
            <a:endParaRPr lang="en-US"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You moved from an array to a linked list.</a:t>
            </a:r>
            <a:endParaRPr dirty="0"/>
          </a:p>
          <a:p>
            <a:pPr marL="685800" marR="0" lvl="1" indent="-228600" algn="l" rtl="0">
              <a:lnSpc>
                <a:spcPct val="90000"/>
              </a:lnSpc>
              <a:spcBef>
                <a:spcPts val="500"/>
              </a:spcBef>
              <a:spcAft>
                <a:spcPts val="0"/>
              </a:spcAft>
              <a:buClr>
                <a:srgbClr val="BF9000"/>
              </a:buClr>
              <a:buSzPts val="2400"/>
              <a:buFont typeface="Arial"/>
              <a:buChar char="•"/>
            </a:pPr>
            <a:r>
              <a:rPr lang="en-US" sz="2400" b="1" i="1" u="none" strike="noStrike" cap="none" dirty="0">
                <a:solidFill>
                  <a:srgbClr val="BF9000"/>
                </a:solidFill>
                <a:latin typeface="Calibri"/>
                <a:ea typeface="Calibri"/>
                <a:cs typeface="Calibri"/>
                <a:sym typeface="Calibri"/>
              </a:rPr>
              <a:t>Why? What’s the chief reason?</a:t>
            </a:r>
            <a:endParaRPr dirty="0"/>
          </a:p>
          <a:p>
            <a:pPr marL="685800" marR="0" lvl="1" indent="-228600" algn="l" rtl="0">
              <a:lnSpc>
                <a:spcPct val="90000"/>
              </a:lnSpc>
              <a:spcBef>
                <a:spcPts val="500"/>
              </a:spcBef>
              <a:spcAft>
                <a:spcPts val="0"/>
              </a:spcAft>
              <a:buClr>
                <a:srgbClr val="FF0000"/>
              </a:buClr>
              <a:buSzPts val="2400"/>
              <a:buFont typeface="Arial"/>
              <a:buChar char="•"/>
            </a:pPr>
            <a:r>
              <a:rPr lang="en-US" sz="2400" b="1" i="0" u="none" strike="noStrike" cap="none" dirty="0">
                <a:solidFill>
                  <a:srgbClr val="FF0000"/>
                </a:solidFill>
                <a:latin typeface="Calibri"/>
                <a:ea typeface="Calibri"/>
                <a:cs typeface="Calibri"/>
                <a:sym typeface="Calibri"/>
              </a:rPr>
              <a:t>Non-contiguous storage in memory.</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#1 : </a:t>
            </a:r>
            <a:r>
              <a:rPr lang="en-US" sz="4400" b="1" i="1" u="sng" strike="noStrike" cap="none">
                <a:solidFill>
                  <a:schemeClr val="accent1"/>
                </a:solidFill>
                <a:latin typeface="Calibri"/>
                <a:ea typeface="Calibri"/>
                <a:cs typeface="Calibri"/>
                <a:sym typeface="Calibri"/>
              </a:rPr>
              <a:t>changing structures</a:t>
            </a:r>
            <a:endParaRPr sz="4400" b="0" i="0" u="none" strike="noStrike" cap="none">
              <a:solidFill>
                <a:schemeClr val="dk1"/>
              </a:solidFill>
              <a:latin typeface="Calibri"/>
              <a:ea typeface="Calibri"/>
              <a:cs typeface="Calibri"/>
              <a:sym typeface="Calibri"/>
            </a:endParaRPr>
          </a:p>
        </p:txBody>
      </p:sp>
      <p:sp>
        <p:nvSpPr>
          <p:cNvPr id="260" name="Google Shape;260;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indent="-228600">
              <a:spcBef>
                <a:spcPts val="0"/>
              </a:spcBef>
            </a:pPr>
            <a:r>
              <a:rPr lang="en-US" dirty="0"/>
              <a:t>Take linked list </a:t>
            </a:r>
            <a:r>
              <a:rPr lang="en-US" dirty="0" err="1"/>
              <a:t>mergesort</a:t>
            </a:r>
            <a:r>
              <a:rPr lang="en-US" dirty="0"/>
              <a:t> scenario.</a:t>
            </a:r>
            <a:endParaRPr lang="en-US"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You moved from an array to a linked list.</a:t>
            </a:r>
            <a:endParaRPr dirty="0"/>
          </a:p>
          <a:p>
            <a:pPr marL="685800" marR="0" lvl="1" indent="-228600" algn="l" rtl="0">
              <a:lnSpc>
                <a:spcPct val="90000"/>
              </a:lnSpc>
              <a:spcBef>
                <a:spcPts val="500"/>
              </a:spcBef>
              <a:spcAft>
                <a:spcPts val="0"/>
              </a:spcAft>
              <a:buClr>
                <a:srgbClr val="BF9000"/>
              </a:buClr>
              <a:buSzPts val="2400"/>
              <a:buFont typeface="Arial"/>
              <a:buChar char="•"/>
            </a:pPr>
            <a:r>
              <a:rPr lang="en-US" sz="2400" b="1" i="1" u="none" strike="noStrike" cap="none" dirty="0">
                <a:solidFill>
                  <a:srgbClr val="BF9000"/>
                </a:solidFill>
                <a:latin typeface="Calibri"/>
                <a:ea typeface="Calibri"/>
                <a:cs typeface="Calibri"/>
                <a:sym typeface="Calibri"/>
              </a:rPr>
              <a:t>Why? What’s the chief reason?</a:t>
            </a:r>
            <a:endParaRPr dirty="0"/>
          </a:p>
          <a:p>
            <a:pPr marL="685800" marR="0" lvl="1" indent="-228600" algn="l" rtl="0">
              <a:lnSpc>
                <a:spcPct val="90000"/>
              </a:lnSpc>
              <a:spcBef>
                <a:spcPts val="500"/>
              </a:spcBef>
              <a:spcAft>
                <a:spcPts val="0"/>
              </a:spcAft>
              <a:buClr>
                <a:srgbClr val="FF0000"/>
              </a:buClr>
              <a:buSzPts val="2400"/>
              <a:buFont typeface="Arial"/>
              <a:buChar char="•"/>
            </a:pPr>
            <a:r>
              <a:rPr lang="en-US" sz="2400" b="1" i="0" u="none" strike="noStrike" cap="none" dirty="0">
                <a:solidFill>
                  <a:srgbClr val="FF0000"/>
                </a:solidFill>
                <a:latin typeface="Calibri"/>
                <a:ea typeface="Calibri"/>
                <a:cs typeface="Calibri"/>
                <a:sym typeface="Calibri"/>
              </a:rPr>
              <a:t>Non-contiguous storage in memory.</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But what if that </a:t>
            </a:r>
            <a:r>
              <a:rPr lang="en-US" sz="2800" b="0" i="0" u="none" strike="noStrike" cap="none" dirty="0">
                <a:solidFill>
                  <a:srgbClr val="00B0F0"/>
                </a:solidFill>
                <a:latin typeface="Calibri"/>
                <a:ea typeface="Calibri"/>
                <a:cs typeface="Calibri"/>
                <a:sym typeface="Calibri"/>
              </a:rPr>
              <a:t>breaks your existing operations</a:t>
            </a:r>
            <a:r>
              <a:rPr lang="en-US" sz="2800" b="0" i="0" u="none" strike="noStrike" cap="none" dirty="0">
                <a:solidFill>
                  <a:schemeClr val="dk1"/>
                </a:solidFill>
                <a:latin typeface="Calibri"/>
                <a:ea typeface="Calibri"/>
                <a:cs typeface="Calibri"/>
                <a:sym typeface="Calibri"/>
              </a:rPr>
              <a:t>, or </a:t>
            </a:r>
            <a:r>
              <a:rPr lang="en-US" sz="2800" b="0" i="0" u="none" strike="noStrike" cap="none" dirty="0">
                <a:solidFill>
                  <a:srgbClr val="FF00FF"/>
                </a:solidFill>
                <a:latin typeface="Calibri"/>
                <a:ea typeface="Calibri"/>
                <a:cs typeface="Calibri"/>
                <a:sym typeface="Calibri"/>
              </a:rPr>
              <a:t>makes them less efficient</a:t>
            </a:r>
            <a:r>
              <a:rPr lang="en-US" sz="2800" b="0" i="0" u="none" strike="noStrike" cap="none" dirty="0">
                <a:solidFill>
                  <a:schemeClr val="dk1"/>
                </a:solidFill>
                <a:latin typeface="Calibri"/>
                <a:ea typeface="Calibri"/>
                <a:cs typeface="Calibri"/>
                <a:sym typeface="Calibri"/>
              </a:rPr>
              <a:t>?</a:t>
            </a:r>
            <a:endParaRPr dirty="0"/>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You have to make sure this is avoided.</a:t>
            </a:r>
            <a:endParaRPr dirty="0"/>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Sometimes (</a:t>
            </a:r>
            <a:r>
              <a:rPr lang="en-US" sz="2400" b="0" i="0" u="none" strike="noStrike" cap="none" dirty="0" err="1">
                <a:solidFill>
                  <a:schemeClr val="dk1"/>
                </a:solidFill>
                <a:latin typeface="Calibri"/>
                <a:ea typeface="Calibri"/>
                <a:cs typeface="Calibri"/>
                <a:sym typeface="Calibri"/>
              </a:rPr>
              <a:t>e.g</a:t>
            </a:r>
            <a:r>
              <a:rPr lang="en-US" sz="2400" b="0" i="0" u="none" strike="noStrike" cap="none" dirty="0">
                <a:solidFill>
                  <a:schemeClr val="dk1"/>
                </a:solidFill>
                <a:latin typeface="Calibri"/>
                <a:ea typeface="Calibri"/>
                <a:cs typeface="Calibri"/>
                <a:sym typeface="Calibri"/>
              </a:rPr>
              <a:t> </a:t>
            </a:r>
            <a:r>
              <a:rPr lang="en-US" sz="2400" b="0" i="0" u="none" strike="noStrike" cap="none" dirty="0" err="1">
                <a:solidFill>
                  <a:schemeClr val="dk1"/>
                </a:solidFill>
                <a:latin typeface="Calibri"/>
                <a:ea typeface="Calibri"/>
                <a:cs typeface="Calibri"/>
                <a:sym typeface="Calibri"/>
              </a:rPr>
              <a:t>mergesort</a:t>
            </a:r>
            <a:r>
              <a:rPr lang="en-US" sz="2400" b="0" i="0" u="none" strike="noStrike" cap="none" dirty="0">
                <a:solidFill>
                  <a:schemeClr val="dk1"/>
                </a:solidFill>
                <a:latin typeface="Calibri"/>
                <a:ea typeface="Calibri"/>
                <a:cs typeface="Calibri"/>
                <a:sym typeface="Calibri"/>
              </a:rPr>
              <a:t>) this might need a </a:t>
            </a:r>
            <a:r>
              <a:rPr lang="en-US" sz="2400" b="1" i="0" u="none" strike="noStrike" cap="none" dirty="0">
                <a:solidFill>
                  <a:schemeClr val="accent2"/>
                </a:solidFill>
                <a:latin typeface="Calibri"/>
                <a:ea typeface="Calibri"/>
                <a:cs typeface="Calibri"/>
                <a:sym typeface="Calibri"/>
              </a:rPr>
              <a:t>radical change to your algorithm.</a:t>
            </a:r>
          </a:p>
          <a:p>
            <a:pPr marL="685800" marR="0" lvl="1" indent="-228600" algn="l" rtl="0">
              <a:lnSpc>
                <a:spcPct val="90000"/>
              </a:lnSpc>
              <a:spcBef>
                <a:spcPts val="500"/>
              </a:spcBef>
              <a:spcAft>
                <a:spcPts val="0"/>
              </a:spcAft>
              <a:buClr>
                <a:schemeClr val="dk1"/>
              </a:buClr>
              <a:buSzPts val="2400"/>
              <a:buFont typeface="Arial"/>
              <a:buChar char="•"/>
            </a:pPr>
            <a:r>
              <a:rPr lang="en-US" dirty="0">
                <a:solidFill>
                  <a:schemeClr val="tx1"/>
                </a:solidFill>
              </a:rPr>
              <a:t>Sometimes (</a:t>
            </a:r>
            <a:r>
              <a:rPr lang="en-US" dirty="0" err="1">
                <a:solidFill>
                  <a:schemeClr val="tx1"/>
                </a:solidFill>
              </a:rPr>
              <a:t>e.g</a:t>
            </a:r>
            <a:r>
              <a:rPr lang="en-US" dirty="0">
                <a:solidFill>
                  <a:schemeClr val="tx1"/>
                </a:solidFill>
              </a:rPr>
              <a:t> binary search in sorted linked list) you might need a new </a:t>
            </a:r>
            <a:r>
              <a:rPr lang="en-US" b="1" dirty="0">
                <a:solidFill>
                  <a:schemeClr val="accent2"/>
                </a:solidFill>
              </a:rPr>
              <a:t>data structure</a:t>
            </a:r>
            <a:r>
              <a:rPr lang="en-US" dirty="0">
                <a:solidFill>
                  <a:schemeClr val="tx1"/>
                </a:solidFill>
              </a:rPr>
              <a:t>!</a:t>
            </a:r>
            <a:endParaRPr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42A0-FE3D-1342-953B-14FE63FD5C0F}"/>
              </a:ext>
            </a:extLst>
          </p:cNvPr>
          <p:cNvSpPr>
            <a:spLocks noGrp="1"/>
          </p:cNvSpPr>
          <p:nvPr>
            <p:ph type="title"/>
          </p:nvPr>
        </p:nvSpPr>
        <p:spPr/>
        <p:txBody>
          <a:bodyPr/>
          <a:lstStyle/>
          <a:p>
            <a:pPr algn="ctr"/>
            <a:r>
              <a:rPr lang="en-US" dirty="0"/>
              <a:t>Take 2 to chat 420 and each other</a:t>
            </a:r>
          </a:p>
        </p:txBody>
      </p:sp>
      <p:sp>
        <p:nvSpPr>
          <p:cNvPr id="4" name="Oval Callout 3">
            <a:extLst>
              <a:ext uri="{FF2B5EF4-FFF2-40B4-BE49-F238E27FC236}">
                <a16:creationId xmlns:a16="http://schemas.microsoft.com/office/drawing/2014/main" id="{50B8B3FB-B4FD-E84A-95ED-16C239BBB640}"/>
              </a:ext>
            </a:extLst>
          </p:cNvPr>
          <p:cNvSpPr/>
          <p:nvPr/>
        </p:nvSpPr>
        <p:spPr>
          <a:xfrm>
            <a:off x="3258376" y="1710409"/>
            <a:ext cx="2531165" cy="131196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Why’d you register for this class?</a:t>
            </a:r>
          </a:p>
        </p:txBody>
      </p:sp>
      <p:sp>
        <p:nvSpPr>
          <p:cNvPr id="5" name="Oval Callout 4">
            <a:extLst>
              <a:ext uri="{FF2B5EF4-FFF2-40B4-BE49-F238E27FC236}">
                <a16:creationId xmlns:a16="http://schemas.microsoft.com/office/drawing/2014/main" id="{68869CE6-63EE-2845-BD49-B5224C6DABEB}"/>
              </a:ext>
            </a:extLst>
          </p:cNvPr>
          <p:cNvSpPr/>
          <p:nvPr/>
        </p:nvSpPr>
        <p:spPr>
          <a:xfrm>
            <a:off x="5789541" y="1544317"/>
            <a:ext cx="2531165" cy="1311966"/>
          </a:xfrm>
          <a:prstGeom prst="wedgeEllipseCallout">
            <a:avLst>
              <a:gd name="adj1" fmla="val 41994"/>
              <a:gd name="adj2" fmla="val 66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How’d you do in 351?</a:t>
            </a:r>
          </a:p>
        </p:txBody>
      </p:sp>
      <p:sp>
        <p:nvSpPr>
          <p:cNvPr id="6" name="Oval Callout 5">
            <a:extLst>
              <a:ext uri="{FF2B5EF4-FFF2-40B4-BE49-F238E27FC236}">
                <a16:creationId xmlns:a16="http://schemas.microsoft.com/office/drawing/2014/main" id="{36AA00DC-AED0-3F47-B4CE-1B8D7F0AB324}"/>
              </a:ext>
            </a:extLst>
          </p:cNvPr>
          <p:cNvSpPr/>
          <p:nvPr/>
        </p:nvSpPr>
        <p:spPr>
          <a:xfrm>
            <a:off x="410815" y="3504166"/>
            <a:ext cx="2607365" cy="1497495"/>
          </a:xfrm>
          <a:prstGeom prst="wedgeEllipseCallout">
            <a:avLst>
              <a:gd name="adj1" fmla="val -50702"/>
              <a:gd name="adj2" fmla="val 69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have you heard about the projects?</a:t>
            </a:r>
          </a:p>
        </p:txBody>
      </p:sp>
      <p:sp>
        <p:nvSpPr>
          <p:cNvPr id="7" name="Oval Callout 6">
            <a:extLst>
              <a:ext uri="{FF2B5EF4-FFF2-40B4-BE49-F238E27FC236}">
                <a16:creationId xmlns:a16="http://schemas.microsoft.com/office/drawing/2014/main" id="{99F3A0BA-5F48-0845-8D3C-55159C9B5E8B}"/>
              </a:ext>
            </a:extLst>
          </p:cNvPr>
          <p:cNvSpPr/>
          <p:nvPr/>
        </p:nvSpPr>
        <p:spPr>
          <a:xfrm>
            <a:off x="9057858" y="3666598"/>
            <a:ext cx="2531165" cy="1311966"/>
          </a:xfrm>
          <a:prstGeom prst="wedgeEllipseCallout">
            <a:avLst>
              <a:gd name="adj1" fmla="val 38329"/>
              <a:gd name="adj2" fmla="val 84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Any internships?</a:t>
            </a:r>
          </a:p>
        </p:txBody>
      </p:sp>
      <p:sp>
        <p:nvSpPr>
          <p:cNvPr id="8" name="Oval Callout 7">
            <a:extLst>
              <a:ext uri="{FF2B5EF4-FFF2-40B4-BE49-F238E27FC236}">
                <a16:creationId xmlns:a16="http://schemas.microsoft.com/office/drawing/2014/main" id="{F5F9BF93-CBB8-2146-9713-9C4E0A541306}"/>
              </a:ext>
            </a:extLst>
          </p:cNvPr>
          <p:cNvSpPr/>
          <p:nvPr/>
        </p:nvSpPr>
        <p:spPr>
          <a:xfrm>
            <a:off x="9173814" y="1848677"/>
            <a:ext cx="2746513" cy="1497496"/>
          </a:xfrm>
          <a:prstGeom prst="wedgeEllipseCallout">
            <a:avLst>
              <a:gd name="adj1" fmla="val -69796"/>
              <a:gd name="adj2" fmla="val 54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Olive oil: healthy and delicious or a big Greek conspiracy?</a:t>
            </a:r>
          </a:p>
        </p:txBody>
      </p:sp>
      <p:sp>
        <p:nvSpPr>
          <p:cNvPr id="9" name="Oval Callout 8">
            <a:extLst>
              <a:ext uri="{FF2B5EF4-FFF2-40B4-BE49-F238E27FC236}">
                <a16:creationId xmlns:a16="http://schemas.microsoft.com/office/drawing/2014/main" id="{61201CEC-A2C5-0848-A947-06E29112A43F}"/>
              </a:ext>
            </a:extLst>
          </p:cNvPr>
          <p:cNvSpPr/>
          <p:nvPr/>
        </p:nvSpPr>
        <p:spPr>
          <a:xfrm>
            <a:off x="5897826" y="3346173"/>
            <a:ext cx="2531165" cy="1311966"/>
          </a:xfrm>
          <a:prstGeom prst="wedgeEllipseCallout">
            <a:avLst>
              <a:gd name="adj1" fmla="val 38329"/>
              <a:gd name="adj2" fmla="val 847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other courses are you taking?</a:t>
            </a:r>
          </a:p>
        </p:txBody>
      </p:sp>
      <p:sp>
        <p:nvSpPr>
          <p:cNvPr id="10" name="Oval Callout 9">
            <a:extLst>
              <a:ext uri="{FF2B5EF4-FFF2-40B4-BE49-F238E27FC236}">
                <a16:creationId xmlns:a16="http://schemas.microsoft.com/office/drawing/2014/main" id="{29FFE100-C8FE-A740-BD06-E79F75C988D8}"/>
              </a:ext>
            </a:extLst>
          </p:cNvPr>
          <p:cNvSpPr/>
          <p:nvPr/>
        </p:nvSpPr>
        <p:spPr>
          <a:xfrm>
            <a:off x="3715880" y="3539055"/>
            <a:ext cx="1484245" cy="1119084"/>
          </a:xfrm>
          <a:prstGeom prst="wedgeEllipseCallout">
            <a:avLst>
              <a:gd name="adj1" fmla="val -73189"/>
              <a:gd name="adj2" fmla="val 55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What’s your name?</a:t>
            </a:r>
          </a:p>
        </p:txBody>
      </p:sp>
      <p:sp>
        <p:nvSpPr>
          <p:cNvPr id="12" name="Oval Callout 11">
            <a:extLst>
              <a:ext uri="{FF2B5EF4-FFF2-40B4-BE49-F238E27FC236}">
                <a16:creationId xmlns:a16="http://schemas.microsoft.com/office/drawing/2014/main" id="{8A3F3F08-A592-664D-9829-717238C8115F}"/>
              </a:ext>
            </a:extLst>
          </p:cNvPr>
          <p:cNvSpPr/>
          <p:nvPr/>
        </p:nvSpPr>
        <p:spPr>
          <a:xfrm>
            <a:off x="4055165" y="5333845"/>
            <a:ext cx="1674743" cy="1119084"/>
          </a:xfrm>
          <a:prstGeom prst="wedgeEllipseCallout">
            <a:avLst>
              <a:gd name="adj1" fmla="val -73189"/>
              <a:gd name="adj2" fmla="val 55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Any thoughts of grad school?</a:t>
            </a:r>
          </a:p>
        </p:txBody>
      </p:sp>
      <p:sp>
        <p:nvSpPr>
          <p:cNvPr id="13" name="Oval Callout 12">
            <a:extLst>
              <a:ext uri="{FF2B5EF4-FFF2-40B4-BE49-F238E27FC236}">
                <a16:creationId xmlns:a16="http://schemas.microsoft.com/office/drawing/2014/main" id="{551BDBBC-3CF8-C74B-8E06-A76AB8904F8B}"/>
              </a:ext>
            </a:extLst>
          </p:cNvPr>
          <p:cNvSpPr/>
          <p:nvPr/>
        </p:nvSpPr>
        <p:spPr>
          <a:xfrm>
            <a:off x="1081293" y="5152722"/>
            <a:ext cx="2091360" cy="1293273"/>
          </a:xfrm>
          <a:prstGeom prst="wedgeEllipseCallout">
            <a:avLst>
              <a:gd name="adj1" fmla="val -72880"/>
              <a:gd name="adj2" fmla="val 42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Where do you come from?</a:t>
            </a:r>
          </a:p>
        </p:txBody>
      </p:sp>
      <p:sp>
        <p:nvSpPr>
          <p:cNvPr id="14" name="Oval Callout 13">
            <a:extLst>
              <a:ext uri="{FF2B5EF4-FFF2-40B4-BE49-F238E27FC236}">
                <a16:creationId xmlns:a16="http://schemas.microsoft.com/office/drawing/2014/main" id="{8E3C49F0-ACDF-F848-89FD-101D23AA0C4C}"/>
              </a:ext>
            </a:extLst>
          </p:cNvPr>
          <p:cNvSpPr/>
          <p:nvPr/>
        </p:nvSpPr>
        <p:spPr>
          <a:xfrm>
            <a:off x="394249" y="1710409"/>
            <a:ext cx="2607365" cy="1497495"/>
          </a:xfrm>
          <a:prstGeom prst="wedgeEllipseCallout">
            <a:avLst>
              <a:gd name="adj1" fmla="val -50702"/>
              <a:gd name="adj2" fmla="val 69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What do you hope to achieve in 420?</a:t>
            </a:r>
          </a:p>
        </p:txBody>
      </p:sp>
      <p:sp>
        <p:nvSpPr>
          <p:cNvPr id="15" name="Oval Callout 14">
            <a:extLst>
              <a:ext uri="{FF2B5EF4-FFF2-40B4-BE49-F238E27FC236}">
                <a16:creationId xmlns:a16="http://schemas.microsoft.com/office/drawing/2014/main" id="{C969144F-2D06-9241-AC1B-6855F9BA0F78}"/>
              </a:ext>
            </a:extLst>
          </p:cNvPr>
          <p:cNvSpPr/>
          <p:nvPr/>
        </p:nvSpPr>
        <p:spPr>
          <a:xfrm>
            <a:off x="6096000" y="5264574"/>
            <a:ext cx="2531165" cy="1311966"/>
          </a:xfrm>
          <a:prstGeom prst="wedgeEllipseCallout">
            <a:avLst>
              <a:gd name="adj1" fmla="val 69882"/>
              <a:gd name="adj2" fmla="val 45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How do you make a Computer Scientist cry?</a:t>
            </a:r>
          </a:p>
        </p:txBody>
      </p:sp>
      <p:sp>
        <p:nvSpPr>
          <p:cNvPr id="16" name="Oval Callout 15">
            <a:extLst>
              <a:ext uri="{FF2B5EF4-FFF2-40B4-BE49-F238E27FC236}">
                <a16:creationId xmlns:a16="http://schemas.microsoft.com/office/drawing/2014/main" id="{F8242C8C-79D8-C644-8F69-80240AFC9953}"/>
              </a:ext>
            </a:extLst>
          </p:cNvPr>
          <p:cNvSpPr/>
          <p:nvPr/>
        </p:nvSpPr>
        <p:spPr>
          <a:xfrm>
            <a:off x="8653255" y="5134029"/>
            <a:ext cx="2531165" cy="1311966"/>
          </a:xfrm>
          <a:prstGeom prst="wedgeEllipseCallout">
            <a:avLst>
              <a:gd name="adj1" fmla="val 69882"/>
              <a:gd name="adj2" fmla="val 53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Favorite programming language?</a:t>
            </a:r>
          </a:p>
        </p:txBody>
      </p:sp>
    </p:spTree>
    <p:extLst>
      <p:ext uri="{BB962C8B-B14F-4D97-AF65-F5344CB8AC3E}">
        <p14:creationId xmlns:p14="http://schemas.microsoft.com/office/powerpoint/2010/main" val="3736091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7CB9-DD66-5047-BEC8-FB8DD92128C8}"/>
              </a:ext>
            </a:extLst>
          </p:cNvPr>
          <p:cNvSpPr>
            <a:spLocks noGrp="1"/>
          </p:cNvSpPr>
          <p:nvPr>
            <p:ph type="title"/>
          </p:nvPr>
        </p:nvSpPr>
        <p:spPr/>
        <p:txBody>
          <a:bodyPr/>
          <a:lstStyle/>
          <a:p>
            <a:pPr algn="ctr"/>
            <a:r>
              <a:rPr lang="en-US" dirty="0"/>
              <a:t>You’ll need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64850A7-1C5B-1F45-AF63-BC2B8C1D97A6}"/>
                  </a:ext>
                </a:extLst>
              </p:cNvPr>
              <p:cNvSpPr>
                <a:spLocks noGrp="1"/>
              </p:cNvSpPr>
              <p:nvPr>
                <p:ph type="body" idx="1"/>
              </p:nvPr>
            </p:nvSpPr>
            <p:spPr/>
            <p:txBody>
              <a:bodyPr/>
              <a:lstStyle/>
              <a:p>
                <a:r>
                  <a:rPr lang="en-US" b="1" dirty="0"/>
                  <a:t>Decent</a:t>
                </a:r>
                <a:r>
                  <a:rPr lang="en-US" dirty="0"/>
                  <a:t> 351 understanding</a:t>
                </a:r>
              </a:p>
              <a:p>
                <a:pPr lvl="1"/>
                <a:r>
                  <a:rPr lang="en-US" dirty="0"/>
                  <a:t>You don’t need to remember NP-completeness or MSTs or the knapsack problem, but </a:t>
                </a:r>
                <a:r>
                  <a:rPr lang="en-US" dirty="0">
                    <a:solidFill>
                      <a:schemeClr val="tx1"/>
                    </a:solidFill>
                  </a:rPr>
                  <a:t>you will definitely need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𝒪</m:t>
                    </m:r>
                    <m:r>
                      <a:rPr lang="en-US" b="0"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notation</a:t>
                </a:r>
                <a:r>
                  <a:rPr lang="en-US" dirty="0">
                    <a:solidFill>
                      <a:schemeClr val="tx1"/>
                    </a:solidFill>
                  </a:rPr>
                  <a:t>, </a:t>
                </a:r>
                <a:r>
                  <a:rPr lang="en-US" dirty="0">
                    <a:solidFill>
                      <a:schemeClr val="accent6"/>
                    </a:solidFill>
                  </a:rPr>
                  <a:t>divide-and-conquer</a:t>
                </a:r>
                <a:r>
                  <a:rPr lang="en-US" dirty="0">
                    <a:solidFill>
                      <a:schemeClr val="tx1"/>
                    </a:solidFill>
                  </a:rPr>
                  <a:t>, </a:t>
                </a:r>
                <a:r>
                  <a:rPr lang="en-US" dirty="0">
                    <a:solidFill>
                      <a:srgbClr val="7030A0"/>
                    </a:solidFill>
                  </a:rPr>
                  <a:t>greedy algorithms</a:t>
                </a:r>
                <a:r>
                  <a:rPr lang="en-US" dirty="0">
                    <a:solidFill>
                      <a:schemeClr val="tx1"/>
                    </a:solidFill>
                  </a:rPr>
                  <a:t>, </a:t>
                </a:r>
                <a:r>
                  <a:rPr lang="en-US" dirty="0">
                    <a:solidFill>
                      <a:schemeClr val="accent2"/>
                    </a:solidFill>
                  </a:rPr>
                  <a:t>heaps</a:t>
                </a:r>
                <a:r>
                  <a:rPr lang="en-US" dirty="0">
                    <a:solidFill>
                      <a:schemeClr val="tx1"/>
                    </a:solidFill>
                  </a:rPr>
                  <a:t>, </a:t>
                </a:r>
                <a:r>
                  <a:rPr lang="en-US" dirty="0">
                    <a:solidFill>
                      <a:schemeClr val="accent2">
                        <a:lumMod val="50000"/>
                      </a:schemeClr>
                    </a:solidFill>
                  </a:rPr>
                  <a:t>binary search</a:t>
                </a:r>
                <a:r>
                  <a:rPr lang="en-US" dirty="0">
                    <a:solidFill>
                      <a:schemeClr val="tx1"/>
                    </a:solidFill>
                  </a:rPr>
                  <a:t>,…</a:t>
                </a:r>
              </a:p>
              <a:p>
                <a:r>
                  <a:rPr lang="en-US" b="1" dirty="0">
                    <a:solidFill>
                      <a:schemeClr val="tx1"/>
                    </a:solidFill>
                  </a:rPr>
                  <a:t>Strong</a:t>
                </a:r>
                <a:r>
                  <a:rPr lang="en-US" dirty="0">
                    <a:solidFill>
                      <a:schemeClr val="tx1"/>
                    </a:solidFill>
                  </a:rPr>
                  <a:t> Java skills</a:t>
                </a:r>
              </a:p>
              <a:p>
                <a:pPr lvl="1"/>
                <a:r>
                  <a:rPr lang="en-US" dirty="0">
                    <a:solidFill>
                      <a:srgbClr val="FF66FF"/>
                    </a:solidFill>
                  </a:rPr>
                  <a:t>132 and above</a:t>
                </a:r>
                <a:r>
                  <a:rPr lang="en-US" dirty="0">
                    <a:solidFill>
                      <a:schemeClr val="tx1"/>
                    </a:solidFill>
                  </a:rPr>
                  <a:t>. Anonymous inner classes, lambdas, iterators, exceptions, interfaces vs abstract classes, tail recursion,…</a:t>
                </a:r>
              </a:p>
              <a:p>
                <a:pPr lvl="1"/>
                <a:r>
                  <a:rPr lang="en-US" dirty="0">
                    <a:solidFill>
                      <a:schemeClr val="tx1"/>
                    </a:solidFill>
                  </a:rPr>
                  <a:t>If you have </a:t>
                </a:r>
                <a:r>
                  <a:rPr lang="en-US" dirty="0">
                    <a:solidFill>
                      <a:schemeClr val="accent1"/>
                    </a:solidFill>
                  </a:rPr>
                  <a:t>C++ / Scala background</a:t>
                </a:r>
                <a:r>
                  <a:rPr lang="en-US" dirty="0">
                    <a:solidFill>
                      <a:schemeClr val="tx1"/>
                    </a:solidFill>
                  </a:rPr>
                  <a:t>, you will learn Java in 2 days.</a:t>
                </a:r>
              </a:p>
              <a:p>
                <a:r>
                  <a:rPr lang="en-US" dirty="0">
                    <a:solidFill>
                      <a:schemeClr val="tx1"/>
                    </a:solidFill>
                  </a:rPr>
                  <a:t>Another CS course that is </a:t>
                </a:r>
                <a:r>
                  <a:rPr lang="en-US" b="1" dirty="0">
                    <a:solidFill>
                      <a:schemeClr val="tx1"/>
                    </a:solidFill>
                  </a:rPr>
                  <a:t>not</a:t>
                </a:r>
                <a:r>
                  <a:rPr lang="en-US" dirty="0">
                    <a:solidFill>
                      <a:schemeClr val="tx1"/>
                    </a:solidFill>
                  </a:rPr>
                  <a:t> heavy in coding </a:t>
                </a:r>
                <a:r>
                  <a:rPr lang="en-US" dirty="0">
                    <a:solidFill>
                      <a:schemeClr val="tx1"/>
                    </a:solidFill>
                    <a:sym typeface="Wingdings" pitchFamily="2" charset="2"/>
                  </a:rPr>
                  <a:t></a:t>
                </a:r>
                <a:endParaRPr lang="en-US" dirty="0">
                  <a:solidFill>
                    <a:schemeClr val="tx1"/>
                  </a:solidFill>
                </a:endParaRPr>
              </a:p>
              <a:p>
                <a:pPr lvl="1"/>
                <a:r>
                  <a:rPr lang="en-US" dirty="0">
                    <a:solidFill>
                      <a:schemeClr val="tx1"/>
                    </a:solidFill>
                  </a:rPr>
                  <a:t>Unless you are </a:t>
                </a:r>
                <a:r>
                  <a:rPr lang="en-US" dirty="0">
                    <a:solidFill>
                      <a:srgbClr val="FF0000"/>
                    </a:solidFill>
                  </a:rPr>
                  <a:t>really</a:t>
                </a:r>
                <a:r>
                  <a:rPr lang="en-US" dirty="0">
                    <a:solidFill>
                      <a:schemeClr val="tx1"/>
                    </a:solidFill>
                  </a:rPr>
                  <a:t> confident you can write correct code, fast!</a:t>
                </a:r>
              </a:p>
            </p:txBody>
          </p:sp>
        </mc:Choice>
        <mc:Fallback xmlns="">
          <p:sp>
            <p:nvSpPr>
              <p:cNvPr id="3" name="Text Placeholder 2">
                <a:extLst>
                  <a:ext uri="{FF2B5EF4-FFF2-40B4-BE49-F238E27FC236}">
                    <a16:creationId xmlns:a16="http://schemas.microsoft.com/office/drawing/2014/main" id="{064850A7-1C5B-1F45-AF63-BC2B8C1D97A6}"/>
                  </a:ext>
                </a:extLst>
              </p:cNvPr>
              <p:cNvSpPr>
                <a:spLocks noGrp="1" noRot="1" noChangeAspect="1" noMove="1" noResize="1" noEditPoints="1" noAdjustHandles="1" noChangeArrowheads="1" noChangeShapeType="1" noTextEdit="1"/>
              </p:cNvSpPr>
              <p:nvPr>
                <p:ph type="body" idx="1"/>
              </p:nvPr>
            </p:nvSpPr>
            <p:spPr>
              <a:blipFill>
                <a:blip r:embed="rId2"/>
                <a:stretch>
                  <a:fillRect l="-483"/>
                </a:stretch>
              </a:blipFill>
            </p:spPr>
            <p:txBody>
              <a:bodyPr/>
              <a:lstStyle/>
              <a:p>
                <a:r>
                  <a:rPr lang="en-US">
                    <a:noFill/>
                  </a:rPr>
                  <a:t> </a:t>
                </a:r>
              </a:p>
            </p:txBody>
          </p:sp>
        </mc:Fallback>
      </mc:AlternateContent>
    </p:spTree>
    <p:extLst>
      <p:ext uri="{BB962C8B-B14F-4D97-AF65-F5344CB8AC3E}">
        <p14:creationId xmlns:p14="http://schemas.microsoft.com/office/powerpoint/2010/main" val="2992417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Arrays and Bags…</a:t>
            </a:r>
            <a:endParaRPr/>
          </a:p>
        </p:txBody>
      </p:sp>
      <p:sp>
        <p:nvSpPr>
          <p:cNvPr id="266" name="Google Shape;266;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Perhaps the simplest </a:t>
            </a:r>
            <a:r>
              <a:rPr lang="en-US" sz="2800" b="0" i="0" u="none" strike="noStrike" cap="none">
                <a:solidFill>
                  <a:schemeClr val="accent1"/>
                </a:solidFill>
                <a:latin typeface="Calibri"/>
                <a:ea typeface="Calibri"/>
                <a:cs typeface="Calibri"/>
                <a:sym typeface="Calibri"/>
              </a:rPr>
              <a:t>abstract</a:t>
            </a:r>
            <a:r>
              <a:rPr lang="en-US" sz="2800" b="0" i="0" u="none" strike="noStrike" cap="none">
                <a:solidFill>
                  <a:schemeClr val="dk1"/>
                </a:solidFill>
                <a:latin typeface="Calibri"/>
                <a:ea typeface="Calibri"/>
                <a:cs typeface="Calibri"/>
                <a:sym typeface="Calibri"/>
              </a:rPr>
              <a:t> data structure that we can come up with is a </a:t>
            </a:r>
            <a:r>
              <a:rPr lang="en-US" sz="2800" b="0" i="0" u="none" strike="noStrike" cap="none">
                <a:solidFill>
                  <a:srgbClr val="FF0000"/>
                </a:solidFill>
                <a:latin typeface="Calibri"/>
                <a:ea typeface="Calibri"/>
                <a:cs typeface="Calibri"/>
                <a:sym typeface="Calibri"/>
              </a:rPr>
              <a:t>bag</a:t>
            </a:r>
            <a:endParaRPr/>
          </a:p>
          <a:p>
            <a:pPr marL="685800" marR="0" lvl="1" indent="-228600" algn="l" rtl="0">
              <a:lnSpc>
                <a:spcPct val="90000"/>
              </a:lnSpc>
              <a:spcBef>
                <a:spcPts val="500"/>
              </a:spcBef>
              <a:spcAft>
                <a:spcPts val="0"/>
              </a:spcAft>
              <a:buClr>
                <a:schemeClr val="accent1"/>
              </a:buClr>
              <a:buSzPts val="2400"/>
              <a:buFont typeface="Arial"/>
              <a:buChar char="•"/>
            </a:pPr>
            <a:r>
              <a:rPr lang="en-US" sz="2400" b="0" i="0" u="none" strike="noStrike" cap="none">
                <a:solidFill>
                  <a:schemeClr val="accent1"/>
                </a:solidFill>
                <a:latin typeface="Calibri"/>
                <a:ea typeface="Calibri"/>
                <a:cs typeface="Calibri"/>
                <a:sym typeface="Calibri"/>
              </a:rPr>
              <a:t>Abstract</a:t>
            </a:r>
            <a:r>
              <a:rPr lang="en-US" sz="2400" b="0" i="0" u="none" strike="noStrike" cap="none">
                <a:solidFill>
                  <a:schemeClr val="dk1"/>
                </a:solidFill>
                <a:latin typeface="Calibri"/>
                <a:ea typeface="Calibri"/>
                <a:cs typeface="Calibri"/>
                <a:sym typeface="Calibri"/>
              </a:rPr>
              <a:t> can mean a lot of things</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We think of it as </a:t>
            </a:r>
            <a:r>
              <a:rPr lang="en-US" sz="2400" b="0" i="0" u="none" strike="noStrike" cap="none">
                <a:solidFill>
                  <a:srgbClr val="C55A11"/>
                </a:solidFill>
                <a:latin typeface="Calibri"/>
                <a:ea typeface="Calibri"/>
                <a:cs typeface="Calibri"/>
                <a:sym typeface="Calibri"/>
              </a:rPr>
              <a:t>“a conceptual piece of data storage that has to have some properties and time/space constraints for common operations”</a:t>
            </a:r>
            <a:endParaRPr/>
          </a:p>
          <a:p>
            <a:pPr marL="457200" marR="0" lvl="1" indent="0" algn="l" rtl="0">
              <a:lnSpc>
                <a:spcPct val="90000"/>
              </a:lnSpc>
              <a:spcBef>
                <a:spcPts val="500"/>
              </a:spcBef>
              <a:spcAft>
                <a:spcPts val="0"/>
              </a:spcAft>
              <a:buClr>
                <a:schemeClr val="dk1"/>
              </a:buClr>
              <a:buSzPts val="2400"/>
              <a:buFont typeface="Arial"/>
              <a:buNone/>
            </a:pPr>
            <a:endParaRPr sz="2400" b="0" i="0" u="none" strike="noStrike" cap="none">
              <a:solidFill>
                <a:srgbClr val="8DA9DB"/>
              </a:solidFill>
              <a:latin typeface="Calibri"/>
              <a:ea typeface="Calibri"/>
              <a:cs typeface="Calibri"/>
              <a:sym typeface="Calibri"/>
            </a:endParaRPr>
          </a:p>
        </p:txBody>
      </p:sp>
      <p:pic>
        <p:nvPicPr>
          <p:cNvPr id="267" name="Google Shape;267;p33" descr="A picture containing indoor&#10;&#10;Description generated with high confidence"/>
          <p:cNvPicPr preferRelativeResize="0"/>
          <p:nvPr/>
        </p:nvPicPr>
        <p:blipFill rotWithShape="1">
          <a:blip r:embed="rId3">
            <a:alphaModFix/>
          </a:blip>
          <a:srcRect/>
          <a:stretch/>
        </p:blipFill>
        <p:spPr>
          <a:xfrm>
            <a:off x="8010525" y="4001294"/>
            <a:ext cx="1981200" cy="198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Arrays and Bags…</a:t>
            </a:r>
            <a:endParaRPr/>
          </a:p>
        </p:txBody>
      </p:sp>
      <p:sp>
        <p:nvSpPr>
          <p:cNvPr id="273" name="Google Shape;27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Perhaps the simplest </a:t>
            </a:r>
            <a:r>
              <a:rPr lang="en-US" sz="2800" b="0" i="0" u="none" strike="noStrike" cap="none">
                <a:solidFill>
                  <a:schemeClr val="accent1"/>
                </a:solidFill>
                <a:latin typeface="Calibri"/>
                <a:ea typeface="Calibri"/>
                <a:cs typeface="Calibri"/>
                <a:sym typeface="Calibri"/>
              </a:rPr>
              <a:t>abstract</a:t>
            </a:r>
            <a:r>
              <a:rPr lang="en-US" sz="2800" b="0" i="0" u="none" strike="noStrike" cap="none">
                <a:solidFill>
                  <a:schemeClr val="dk1"/>
                </a:solidFill>
                <a:latin typeface="Calibri"/>
                <a:ea typeface="Calibri"/>
                <a:cs typeface="Calibri"/>
                <a:sym typeface="Calibri"/>
              </a:rPr>
              <a:t> data structure that we can come up with is a </a:t>
            </a:r>
            <a:r>
              <a:rPr lang="en-US" sz="2800" b="0" i="0" u="none" strike="noStrike" cap="none">
                <a:solidFill>
                  <a:srgbClr val="FF0000"/>
                </a:solidFill>
                <a:latin typeface="Calibri"/>
                <a:ea typeface="Calibri"/>
                <a:cs typeface="Calibri"/>
                <a:sym typeface="Calibri"/>
              </a:rPr>
              <a:t>bag</a:t>
            </a:r>
            <a:endParaRPr/>
          </a:p>
          <a:p>
            <a:pPr marL="685800" marR="0" lvl="1" indent="-228600" algn="l" rtl="0">
              <a:lnSpc>
                <a:spcPct val="90000"/>
              </a:lnSpc>
              <a:spcBef>
                <a:spcPts val="500"/>
              </a:spcBef>
              <a:spcAft>
                <a:spcPts val="0"/>
              </a:spcAft>
              <a:buClr>
                <a:schemeClr val="accent1"/>
              </a:buClr>
              <a:buSzPts val="2400"/>
              <a:buFont typeface="Arial"/>
              <a:buChar char="•"/>
            </a:pPr>
            <a:r>
              <a:rPr lang="en-US" sz="2400" b="0" i="0" u="none" strike="noStrike" cap="none">
                <a:solidFill>
                  <a:schemeClr val="accent1"/>
                </a:solidFill>
                <a:latin typeface="Calibri"/>
                <a:ea typeface="Calibri"/>
                <a:cs typeface="Calibri"/>
                <a:sym typeface="Calibri"/>
              </a:rPr>
              <a:t>Abstract</a:t>
            </a:r>
            <a:r>
              <a:rPr lang="en-US" sz="2400" b="0" i="0" u="none" strike="noStrike" cap="none">
                <a:solidFill>
                  <a:schemeClr val="dk1"/>
                </a:solidFill>
                <a:latin typeface="Calibri"/>
                <a:ea typeface="Calibri"/>
                <a:cs typeface="Calibri"/>
                <a:sym typeface="Calibri"/>
              </a:rPr>
              <a:t> can mean a lot of things</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We think of it as </a:t>
            </a:r>
            <a:r>
              <a:rPr lang="en-US" sz="2400" b="0" i="0" u="none" strike="noStrike" cap="none">
                <a:solidFill>
                  <a:srgbClr val="C55A11"/>
                </a:solidFill>
                <a:latin typeface="Calibri"/>
                <a:ea typeface="Calibri"/>
                <a:cs typeface="Calibri"/>
                <a:sym typeface="Calibri"/>
              </a:rPr>
              <a:t>“a conceptual piece of data storage that has to have some properties and time/space constraints for common operations”</a:t>
            </a:r>
            <a:endParaRPr/>
          </a:p>
          <a:p>
            <a:pPr marL="457200" marR="0" lvl="1" indent="0" algn="l" rtl="0">
              <a:lnSpc>
                <a:spcPct val="90000"/>
              </a:lnSpc>
              <a:spcBef>
                <a:spcPts val="500"/>
              </a:spcBef>
              <a:spcAft>
                <a:spcPts val="0"/>
              </a:spcAft>
              <a:buClr>
                <a:schemeClr val="dk1"/>
              </a:buClr>
              <a:buSzPts val="2400"/>
              <a:buFont typeface="Arial"/>
              <a:buNone/>
            </a:pPr>
            <a:endParaRPr sz="2400" b="0" i="0" u="none" strike="noStrike" cap="none">
              <a:solidFill>
                <a:srgbClr val="8DA9DB"/>
              </a:solidFill>
              <a:latin typeface="Calibri"/>
              <a:ea typeface="Calibri"/>
              <a:cs typeface="Calibri"/>
              <a:sym typeface="Calibri"/>
            </a:endParaRPr>
          </a:p>
        </p:txBody>
      </p:sp>
      <p:pic>
        <p:nvPicPr>
          <p:cNvPr id="274" name="Google Shape;274;p34" descr="A picture containing indoor&#10;&#10;Description generated with high confidence"/>
          <p:cNvPicPr preferRelativeResize="0"/>
          <p:nvPr/>
        </p:nvPicPr>
        <p:blipFill rotWithShape="1">
          <a:blip r:embed="rId3">
            <a:alphaModFix/>
          </a:blip>
          <a:srcRect/>
          <a:stretch/>
        </p:blipFill>
        <p:spPr>
          <a:xfrm>
            <a:off x="8010525" y="4001294"/>
            <a:ext cx="1981200" cy="1981200"/>
          </a:xfrm>
          <a:prstGeom prst="rect">
            <a:avLst/>
          </a:prstGeom>
          <a:noFill/>
          <a:ln>
            <a:noFill/>
          </a:ln>
        </p:spPr>
      </p:pic>
      <p:sp>
        <p:nvSpPr>
          <p:cNvPr id="275" name="Google Shape;275;p34"/>
          <p:cNvSpPr/>
          <p:nvPr/>
        </p:nvSpPr>
        <p:spPr>
          <a:xfrm>
            <a:off x="7172325" y="4248150"/>
            <a:ext cx="838200" cy="1571625"/>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34"/>
          <p:cNvSpPr txBox="1"/>
          <p:nvPr/>
        </p:nvSpPr>
        <p:spPr>
          <a:xfrm>
            <a:off x="371217" y="3815942"/>
            <a:ext cx="6801108" cy="224676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00FF"/>
                </a:solidFill>
                <a:latin typeface="Calibri"/>
                <a:ea typeface="Calibri"/>
                <a:cs typeface="Calibri"/>
                <a:sym typeface="Calibri"/>
              </a:rPr>
              <a:t>Requirements:</a:t>
            </a:r>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We want to be able to </a:t>
            </a:r>
            <a:r>
              <a:rPr lang="en-US" sz="1400" b="1">
                <a:solidFill>
                  <a:srgbClr val="BF9000"/>
                </a:solidFill>
                <a:latin typeface="Calibri"/>
                <a:ea typeface="Calibri"/>
                <a:cs typeface="Calibri"/>
                <a:sym typeface="Calibri"/>
              </a:rPr>
              <a:t>put stuff in the bag</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We want to be able to </a:t>
            </a:r>
            <a:r>
              <a:rPr lang="en-US" sz="1400">
                <a:solidFill>
                  <a:srgbClr val="7030A0"/>
                </a:solidFill>
                <a:latin typeface="Calibri"/>
                <a:ea typeface="Calibri"/>
                <a:cs typeface="Calibri"/>
                <a:sym typeface="Calibri"/>
              </a:rPr>
              <a:t>check if the bag is empty</a:t>
            </a:r>
            <a:r>
              <a:rPr lang="en-US" sz="14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We want to check what its </a:t>
            </a:r>
            <a:r>
              <a:rPr lang="en-US" sz="1400">
                <a:solidFill>
                  <a:schemeClr val="accent2"/>
                </a:solidFill>
                <a:latin typeface="Calibri"/>
                <a:ea typeface="Calibri"/>
                <a:cs typeface="Calibri"/>
                <a:sym typeface="Calibri"/>
              </a:rPr>
              <a:t>size</a:t>
            </a:r>
            <a:r>
              <a:rPr lang="en-US" sz="1400">
                <a:solidFill>
                  <a:schemeClr val="dk1"/>
                </a:solidFill>
                <a:latin typeface="Calibri"/>
                <a:ea typeface="Calibri"/>
                <a:cs typeface="Calibri"/>
                <a:sym typeface="Calibri"/>
              </a:rPr>
              <a:t> is.</a:t>
            </a:r>
            <a:endParaRPr/>
          </a:p>
          <a:p>
            <a:pPr marL="342900" marR="0" lvl="0" indent="-342900" algn="l" rtl="0">
              <a:spcBef>
                <a:spcPts val="0"/>
              </a:spcBef>
              <a:spcAft>
                <a:spcPts val="0"/>
              </a:spcAft>
              <a:buClr>
                <a:srgbClr val="FF0000"/>
              </a:buClr>
              <a:buSzPts val="1400"/>
              <a:buFont typeface="Calibri"/>
              <a:buAutoNum type="arabicPeriod"/>
            </a:pPr>
            <a:r>
              <a:rPr lang="en-US" sz="1400" b="1">
                <a:solidFill>
                  <a:srgbClr val="FF0000"/>
                </a:solidFill>
                <a:latin typeface="Calibri"/>
                <a:ea typeface="Calibri"/>
                <a:cs typeface="Calibri"/>
                <a:sym typeface="Calibri"/>
              </a:rPr>
              <a:t>We can “shake” the bag , randomly perturbing the order of its elements </a:t>
            </a:r>
            <a:r>
              <a:rPr lang="en-US" sz="1400" b="1" i="1" u="sng">
                <a:solidFill>
                  <a:srgbClr val="FF0000"/>
                </a:solidFill>
                <a:latin typeface="Calibri"/>
                <a:ea typeface="Calibri"/>
                <a:cs typeface="Calibri"/>
                <a:sym typeface="Calibri"/>
              </a:rPr>
              <a:t>(key operation)</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 We can </a:t>
            </a:r>
            <a:r>
              <a:rPr lang="en-US" sz="1400" b="1">
                <a:solidFill>
                  <a:srgbClr val="00B050"/>
                </a:solidFill>
                <a:latin typeface="Calibri"/>
                <a:ea typeface="Calibri"/>
                <a:cs typeface="Calibri"/>
                <a:sym typeface="Calibri"/>
              </a:rPr>
              <a:t>loop through</a:t>
            </a:r>
            <a:r>
              <a:rPr lang="en-US" sz="1400" b="1">
                <a:solidFill>
                  <a:schemeClr val="dk1"/>
                </a:solidFill>
                <a:latin typeface="Calibri"/>
                <a:ea typeface="Calibri"/>
                <a:cs typeface="Calibri"/>
                <a:sym typeface="Calibri"/>
              </a:rPr>
              <a:t> </a:t>
            </a:r>
            <a:r>
              <a:rPr lang="en-US" sz="1400" b="1">
                <a:solidFill>
                  <a:srgbClr val="00B050"/>
                </a:solidFill>
                <a:latin typeface="Calibri"/>
                <a:ea typeface="Calibri"/>
                <a:cs typeface="Calibri"/>
                <a:sym typeface="Calibri"/>
              </a:rPr>
              <a:t>(iterate over)</a:t>
            </a:r>
            <a:r>
              <a:rPr lang="en-US" sz="1400">
                <a:solidFill>
                  <a:srgbClr val="0070C0"/>
                </a:solidFill>
                <a:latin typeface="Calibri"/>
                <a:ea typeface="Calibri"/>
                <a:cs typeface="Calibri"/>
                <a:sym typeface="Calibri"/>
              </a:rPr>
              <a:t> </a:t>
            </a:r>
            <a:r>
              <a:rPr lang="en-US" sz="1400">
                <a:solidFill>
                  <a:schemeClr val="dk1"/>
                </a:solidFill>
                <a:latin typeface="Calibri"/>
                <a:ea typeface="Calibri"/>
                <a:cs typeface="Calibri"/>
                <a:sym typeface="Calibri"/>
              </a:rPr>
              <a:t>all of its elements, one at a time.</a:t>
            </a:r>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Arrays and Bags…</a:t>
            </a:r>
            <a:endParaRPr/>
          </a:p>
        </p:txBody>
      </p:sp>
      <p:pic>
        <p:nvPicPr>
          <p:cNvPr id="282" name="Google Shape;282;p35" descr="A picture containing indoor&#10;&#10;Description generated with high confidence"/>
          <p:cNvPicPr preferRelativeResize="0"/>
          <p:nvPr/>
        </p:nvPicPr>
        <p:blipFill rotWithShape="1">
          <a:blip r:embed="rId3">
            <a:alphaModFix/>
          </a:blip>
          <a:srcRect/>
          <a:stretch/>
        </p:blipFill>
        <p:spPr>
          <a:xfrm>
            <a:off x="9991725" y="4429919"/>
            <a:ext cx="1981200" cy="1981200"/>
          </a:xfrm>
          <a:prstGeom prst="rect">
            <a:avLst/>
          </a:prstGeom>
          <a:noFill/>
          <a:ln>
            <a:noFill/>
          </a:ln>
        </p:spPr>
      </p:pic>
      <p:sp>
        <p:nvSpPr>
          <p:cNvPr id="283" name="Google Shape;283;p35"/>
          <p:cNvSpPr/>
          <p:nvPr/>
        </p:nvSpPr>
        <p:spPr>
          <a:xfrm>
            <a:off x="8982075" y="4634706"/>
            <a:ext cx="838200" cy="1571625"/>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35"/>
          <p:cNvSpPr txBox="1"/>
          <p:nvPr/>
        </p:nvSpPr>
        <p:spPr>
          <a:xfrm>
            <a:off x="5848349" y="4267200"/>
            <a:ext cx="3133725" cy="23698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00FF"/>
                </a:solidFill>
                <a:latin typeface="Calibri"/>
                <a:ea typeface="Calibri"/>
                <a:cs typeface="Calibri"/>
                <a:sym typeface="Calibri"/>
              </a:rPr>
              <a:t>Requirements:</a:t>
            </a:r>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b="1">
                <a:solidFill>
                  <a:srgbClr val="BF9000"/>
                </a:solidFill>
                <a:latin typeface="Calibri"/>
                <a:ea typeface="Calibri"/>
                <a:cs typeface="Calibri"/>
                <a:sym typeface="Calibri"/>
              </a:rPr>
              <a:t>put stuff in the bag</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a:solidFill>
                  <a:srgbClr val="7030A0"/>
                </a:solidFill>
                <a:latin typeface="Calibri"/>
                <a:ea typeface="Calibri"/>
                <a:cs typeface="Calibri"/>
                <a:sym typeface="Calibri"/>
              </a:rPr>
              <a:t>check if the bag is empty</a:t>
            </a:r>
            <a:r>
              <a:rPr lang="en-US" sz="12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check what its </a:t>
            </a:r>
            <a:r>
              <a:rPr lang="en-US" sz="1200">
                <a:solidFill>
                  <a:schemeClr val="accent2"/>
                </a:solidFill>
                <a:latin typeface="Calibri"/>
                <a:ea typeface="Calibri"/>
                <a:cs typeface="Calibri"/>
                <a:sym typeface="Calibri"/>
              </a:rPr>
              <a:t>size</a:t>
            </a:r>
            <a:r>
              <a:rPr lang="en-US" sz="1200">
                <a:solidFill>
                  <a:schemeClr val="dk1"/>
                </a:solidFill>
                <a:latin typeface="Calibri"/>
                <a:ea typeface="Calibri"/>
                <a:cs typeface="Calibri"/>
                <a:sym typeface="Calibri"/>
              </a:rPr>
              <a:t> is.</a:t>
            </a:r>
            <a:endParaRPr/>
          </a:p>
          <a:p>
            <a:pPr marL="342900" marR="0" lvl="0" indent="-342900" algn="l" rtl="0">
              <a:spcBef>
                <a:spcPts val="0"/>
              </a:spcBef>
              <a:spcAft>
                <a:spcPts val="0"/>
              </a:spcAft>
              <a:buClr>
                <a:srgbClr val="FF0000"/>
              </a:buClr>
              <a:buSzPts val="1200"/>
              <a:buFont typeface="Calibri"/>
              <a:buAutoNum type="arabicPeriod"/>
            </a:pPr>
            <a:r>
              <a:rPr lang="en-US" sz="1200" b="1">
                <a:solidFill>
                  <a:srgbClr val="FF0000"/>
                </a:solidFill>
                <a:latin typeface="Calibri"/>
                <a:ea typeface="Calibri"/>
                <a:cs typeface="Calibri"/>
                <a:sym typeface="Calibri"/>
              </a:rPr>
              <a:t>We can “shake” the bag , randomly perturbing the order of its elements </a:t>
            </a:r>
            <a:r>
              <a:rPr lang="en-US" sz="1200" b="1" i="1" u="sng">
                <a:solidFill>
                  <a:srgbClr val="FF0000"/>
                </a:solidFill>
                <a:latin typeface="Calibri"/>
                <a:ea typeface="Calibri"/>
                <a:cs typeface="Calibri"/>
                <a:sym typeface="Calibri"/>
              </a:rPr>
              <a:t>(key operation)</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 We can </a:t>
            </a:r>
            <a:r>
              <a:rPr lang="en-US" sz="1200" b="1">
                <a:solidFill>
                  <a:srgbClr val="00B050"/>
                </a:solidFill>
                <a:latin typeface="Calibri"/>
                <a:ea typeface="Calibri"/>
                <a:cs typeface="Calibri"/>
                <a:sym typeface="Calibri"/>
              </a:rPr>
              <a:t>loop through</a:t>
            </a:r>
            <a:r>
              <a:rPr lang="en-US" sz="1200" b="1">
                <a:solidFill>
                  <a:schemeClr val="dk1"/>
                </a:solidFill>
                <a:latin typeface="Calibri"/>
                <a:ea typeface="Calibri"/>
                <a:cs typeface="Calibri"/>
                <a:sym typeface="Calibri"/>
              </a:rPr>
              <a:t> </a:t>
            </a:r>
            <a:r>
              <a:rPr lang="en-US" sz="1200" b="1">
                <a:solidFill>
                  <a:srgbClr val="00B050"/>
                </a:solidFill>
                <a:latin typeface="Calibri"/>
                <a:ea typeface="Calibri"/>
                <a:cs typeface="Calibri"/>
                <a:sym typeface="Calibri"/>
              </a:rPr>
              <a:t>(iterate over)</a:t>
            </a:r>
            <a:r>
              <a:rPr lang="en-US" sz="1200">
                <a:solidFill>
                  <a:srgbClr val="0070C0"/>
                </a:solidFill>
                <a:latin typeface="Calibri"/>
                <a:ea typeface="Calibri"/>
                <a:cs typeface="Calibri"/>
                <a:sym typeface="Calibri"/>
              </a:rPr>
              <a:t> </a:t>
            </a:r>
            <a:r>
              <a:rPr lang="en-US" sz="1200">
                <a:solidFill>
                  <a:schemeClr val="dk1"/>
                </a:solidFill>
                <a:latin typeface="Calibri"/>
                <a:ea typeface="Calibri"/>
                <a:cs typeface="Calibri"/>
                <a:sym typeface="Calibri"/>
              </a:rPr>
              <a:t>all of its elements, one at a time.</a:t>
            </a:r>
            <a:endParaRPr sz="1400">
              <a:solidFill>
                <a:srgbClr val="FF00FF"/>
              </a:solidFill>
              <a:latin typeface="Calibri"/>
              <a:ea typeface="Calibri"/>
              <a:cs typeface="Calibri"/>
              <a:sym typeface="Calibri"/>
            </a:endParaRPr>
          </a:p>
        </p:txBody>
      </p:sp>
      <p:pic>
        <p:nvPicPr>
          <p:cNvPr id="285" name="Google Shape;285;p35" descr="A picture containing screenshot&#10;&#10;Description generated with very high confidence"/>
          <p:cNvPicPr preferRelativeResize="0"/>
          <p:nvPr/>
        </p:nvPicPr>
        <p:blipFill rotWithShape="1">
          <a:blip r:embed="rId4">
            <a:alphaModFix/>
          </a:blip>
          <a:srcRect/>
          <a:stretch/>
        </p:blipFill>
        <p:spPr>
          <a:xfrm>
            <a:off x="195759" y="1388501"/>
            <a:ext cx="5979829" cy="2792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Arrays and Bags…</a:t>
            </a:r>
            <a:endParaRPr/>
          </a:p>
        </p:txBody>
      </p:sp>
      <p:pic>
        <p:nvPicPr>
          <p:cNvPr id="291" name="Google Shape;291;p36" descr="A picture containing indoor&#10;&#10;Description generated with high confidence"/>
          <p:cNvPicPr preferRelativeResize="0"/>
          <p:nvPr/>
        </p:nvPicPr>
        <p:blipFill rotWithShape="1">
          <a:blip r:embed="rId3">
            <a:alphaModFix/>
          </a:blip>
          <a:srcRect/>
          <a:stretch/>
        </p:blipFill>
        <p:spPr>
          <a:xfrm>
            <a:off x="9991725" y="4429919"/>
            <a:ext cx="1981200" cy="1981200"/>
          </a:xfrm>
          <a:prstGeom prst="rect">
            <a:avLst/>
          </a:prstGeom>
          <a:noFill/>
          <a:ln>
            <a:noFill/>
          </a:ln>
        </p:spPr>
      </p:pic>
      <p:sp>
        <p:nvSpPr>
          <p:cNvPr id="292" name="Google Shape;292;p36"/>
          <p:cNvSpPr/>
          <p:nvPr/>
        </p:nvSpPr>
        <p:spPr>
          <a:xfrm>
            <a:off x="8982075" y="4634706"/>
            <a:ext cx="838200" cy="1571625"/>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6"/>
          <p:cNvSpPr txBox="1"/>
          <p:nvPr/>
        </p:nvSpPr>
        <p:spPr>
          <a:xfrm>
            <a:off x="5848349" y="4267200"/>
            <a:ext cx="3133725" cy="23698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00FF"/>
                </a:solidFill>
                <a:latin typeface="Calibri"/>
                <a:ea typeface="Calibri"/>
                <a:cs typeface="Calibri"/>
                <a:sym typeface="Calibri"/>
              </a:rPr>
              <a:t>Requirements:</a:t>
            </a:r>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b="1">
                <a:solidFill>
                  <a:srgbClr val="BF9000"/>
                </a:solidFill>
                <a:latin typeface="Calibri"/>
                <a:ea typeface="Calibri"/>
                <a:cs typeface="Calibri"/>
                <a:sym typeface="Calibri"/>
              </a:rPr>
              <a:t>put stuff in the bag</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a:solidFill>
                  <a:srgbClr val="7030A0"/>
                </a:solidFill>
                <a:latin typeface="Calibri"/>
                <a:ea typeface="Calibri"/>
                <a:cs typeface="Calibri"/>
                <a:sym typeface="Calibri"/>
              </a:rPr>
              <a:t>check if the bag is empty</a:t>
            </a:r>
            <a:r>
              <a:rPr lang="en-US" sz="12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check what its </a:t>
            </a:r>
            <a:r>
              <a:rPr lang="en-US" sz="1200">
                <a:solidFill>
                  <a:schemeClr val="accent2"/>
                </a:solidFill>
                <a:latin typeface="Calibri"/>
                <a:ea typeface="Calibri"/>
                <a:cs typeface="Calibri"/>
                <a:sym typeface="Calibri"/>
              </a:rPr>
              <a:t>size</a:t>
            </a:r>
            <a:r>
              <a:rPr lang="en-US" sz="1200">
                <a:solidFill>
                  <a:schemeClr val="dk1"/>
                </a:solidFill>
                <a:latin typeface="Calibri"/>
                <a:ea typeface="Calibri"/>
                <a:cs typeface="Calibri"/>
                <a:sym typeface="Calibri"/>
              </a:rPr>
              <a:t> is.</a:t>
            </a:r>
            <a:endParaRPr/>
          </a:p>
          <a:p>
            <a:pPr marL="342900" marR="0" lvl="0" indent="-342900" algn="l" rtl="0">
              <a:spcBef>
                <a:spcPts val="0"/>
              </a:spcBef>
              <a:spcAft>
                <a:spcPts val="0"/>
              </a:spcAft>
              <a:buClr>
                <a:srgbClr val="FF0000"/>
              </a:buClr>
              <a:buSzPts val="1200"/>
              <a:buFont typeface="Calibri"/>
              <a:buAutoNum type="arabicPeriod"/>
            </a:pPr>
            <a:r>
              <a:rPr lang="en-US" sz="1200" b="1">
                <a:solidFill>
                  <a:srgbClr val="FF0000"/>
                </a:solidFill>
                <a:latin typeface="Calibri"/>
                <a:ea typeface="Calibri"/>
                <a:cs typeface="Calibri"/>
                <a:sym typeface="Calibri"/>
              </a:rPr>
              <a:t>We can “shake” the bag , randomly perturbing the order of its elements </a:t>
            </a:r>
            <a:r>
              <a:rPr lang="en-US" sz="1200" b="1" i="1" u="sng">
                <a:solidFill>
                  <a:srgbClr val="FF0000"/>
                </a:solidFill>
                <a:latin typeface="Calibri"/>
                <a:ea typeface="Calibri"/>
                <a:cs typeface="Calibri"/>
                <a:sym typeface="Calibri"/>
              </a:rPr>
              <a:t>(key operation)</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 We can </a:t>
            </a:r>
            <a:r>
              <a:rPr lang="en-US" sz="1200" b="1">
                <a:solidFill>
                  <a:srgbClr val="00B050"/>
                </a:solidFill>
                <a:latin typeface="Calibri"/>
                <a:ea typeface="Calibri"/>
                <a:cs typeface="Calibri"/>
                <a:sym typeface="Calibri"/>
              </a:rPr>
              <a:t>loop through</a:t>
            </a:r>
            <a:r>
              <a:rPr lang="en-US" sz="1200" b="1">
                <a:solidFill>
                  <a:schemeClr val="dk1"/>
                </a:solidFill>
                <a:latin typeface="Calibri"/>
                <a:ea typeface="Calibri"/>
                <a:cs typeface="Calibri"/>
                <a:sym typeface="Calibri"/>
              </a:rPr>
              <a:t> </a:t>
            </a:r>
            <a:r>
              <a:rPr lang="en-US" sz="1200" b="1">
                <a:solidFill>
                  <a:srgbClr val="00B050"/>
                </a:solidFill>
                <a:latin typeface="Calibri"/>
                <a:ea typeface="Calibri"/>
                <a:cs typeface="Calibri"/>
                <a:sym typeface="Calibri"/>
              </a:rPr>
              <a:t>(iterate over)</a:t>
            </a:r>
            <a:r>
              <a:rPr lang="en-US" sz="1200">
                <a:solidFill>
                  <a:srgbClr val="0070C0"/>
                </a:solidFill>
                <a:latin typeface="Calibri"/>
                <a:ea typeface="Calibri"/>
                <a:cs typeface="Calibri"/>
                <a:sym typeface="Calibri"/>
              </a:rPr>
              <a:t> </a:t>
            </a:r>
            <a:r>
              <a:rPr lang="en-US" sz="1200">
                <a:solidFill>
                  <a:schemeClr val="dk1"/>
                </a:solidFill>
                <a:latin typeface="Calibri"/>
                <a:ea typeface="Calibri"/>
                <a:cs typeface="Calibri"/>
                <a:sym typeface="Calibri"/>
              </a:rPr>
              <a:t>all of its elements, one at a time.</a:t>
            </a:r>
            <a:endParaRPr sz="1400">
              <a:solidFill>
                <a:srgbClr val="FF00FF"/>
              </a:solidFill>
              <a:latin typeface="Calibri"/>
              <a:ea typeface="Calibri"/>
              <a:cs typeface="Calibri"/>
              <a:sym typeface="Calibri"/>
            </a:endParaRPr>
          </a:p>
        </p:txBody>
      </p:sp>
      <p:pic>
        <p:nvPicPr>
          <p:cNvPr id="294" name="Google Shape;294;p36" descr="A picture containing screenshot&#10;&#10;Description generated with very high confidence"/>
          <p:cNvPicPr preferRelativeResize="0"/>
          <p:nvPr/>
        </p:nvPicPr>
        <p:blipFill rotWithShape="1">
          <a:blip r:embed="rId4">
            <a:alphaModFix/>
          </a:blip>
          <a:srcRect/>
          <a:stretch/>
        </p:blipFill>
        <p:spPr>
          <a:xfrm>
            <a:off x="195759" y="1388501"/>
            <a:ext cx="5979829" cy="2792974"/>
          </a:xfrm>
          <a:prstGeom prst="rect">
            <a:avLst/>
          </a:prstGeom>
          <a:noFill/>
          <a:ln>
            <a:noFill/>
          </a:ln>
        </p:spPr>
      </p:pic>
      <p:cxnSp>
        <p:nvCxnSpPr>
          <p:cNvPr id="295" name="Google Shape;295;p36"/>
          <p:cNvCxnSpPr/>
          <p:nvPr/>
        </p:nvCxnSpPr>
        <p:spPr>
          <a:xfrm rot="10800000">
            <a:off x="1285875" y="2447925"/>
            <a:ext cx="4648200" cy="2438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96" name="Google Shape;296;p36"/>
          <p:cNvCxnSpPr/>
          <p:nvPr/>
        </p:nvCxnSpPr>
        <p:spPr>
          <a:xfrm rot="10800000">
            <a:off x="1352550" y="2752164"/>
            <a:ext cx="4648200" cy="2438400"/>
          </a:xfrm>
          <a:prstGeom prst="straightConnector1">
            <a:avLst/>
          </a:prstGeom>
          <a:noFill/>
          <a:ln w="9525" cap="flat" cmpd="sng">
            <a:solidFill>
              <a:srgbClr val="BF9000"/>
            </a:solidFill>
            <a:prstDash val="solid"/>
            <a:miter lim="800000"/>
            <a:headEnd type="none" w="sm" len="sm"/>
            <a:tailEnd type="triangle" w="med" len="med"/>
          </a:ln>
        </p:spPr>
      </p:cxnSp>
      <p:cxnSp>
        <p:nvCxnSpPr>
          <p:cNvPr id="297" name="Google Shape;297;p36"/>
          <p:cNvCxnSpPr/>
          <p:nvPr/>
        </p:nvCxnSpPr>
        <p:spPr>
          <a:xfrm rot="10800000">
            <a:off x="1044362" y="3343556"/>
            <a:ext cx="4880188" cy="2151529"/>
          </a:xfrm>
          <a:prstGeom prst="straightConnector1">
            <a:avLst/>
          </a:prstGeom>
          <a:noFill/>
          <a:ln w="9525" cap="flat" cmpd="sng">
            <a:solidFill>
              <a:schemeClr val="accent6"/>
            </a:solidFill>
            <a:prstDash val="solid"/>
            <a:miter lim="800000"/>
            <a:headEnd type="none" w="sm" len="sm"/>
            <a:tailEnd type="triangle" w="med" len="med"/>
          </a:ln>
        </p:spPr>
      </p:cxnSp>
      <p:cxnSp>
        <p:nvCxnSpPr>
          <p:cNvPr id="298" name="Google Shape;298;p36"/>
          <p:cNvCxnSpPr/>
          <p:nvPr/>
        </p:nvCxnSpPr>
        <p:spPr>
          <a:xfrm rot="10800000">
            <a:off x="1044362" y="3148573"/>
            <a:ext cx="4794462" cy="2519036"/>
          </a:xfrm>
          <a:prstGeom prst="straightConnector1">
            <a:avLst/>
          </a:prstGeom>
          <a:noFill/>
          <a:ln w="9525" cap="flat" cmpd="sng">
            <a:solidFill>
              <a:srgbClr val="C00000"/>
            </a:solidFill>
            <a:prstDash val="solid"/>
            <a:miter lim="800000"/>
            <a:headEnd type="none" w="sm" len="sm"/>
            <a:tailEnd type="triangle" w="med" len="med"/>
          </a:ln>
        </p:spPr>
      </p:cxnSp>
      <p:cxnSp>
        <p:nvCxnSpPr>
          <p:cNvPr id="299" name="Google Shape;299;p36"/>
          <p:cNvCxnSpPr/>
          <p:nvPr/>
        </p:nvCxnSpPr>
        <p:spPr>
          <a:xfrm rot="5400000" flipH="1">
            <a:off x="1972050" y="2375741"/>
            <a:ext cx="4257000" cy="3495600"/>
          </a:xfrm>
          <a:prstGeom prst="curvedConnector3">
            <a:avLst>
              <a:gd name="adj1" fmla="val 5699"/>
            </a:avLst>
          </a:prstGeom>
          <a:noFill/>
          <a:ln w="9525" cap="flat" cmpd="sng">
            <a:solidFill>
              <a:srgbClr val="FF00FF"/>
            </a:solidFill>
            <a:prstDash val="solid"/>
            <a:miter lim="800000"/>
            <a:headEnd type="none" w="sm" len="sm"/>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Arrays and Bags…</a:t>
            </a:r>
            <a:endParaRPr/>
          </a:p>
        </p:txBody>
      </p:sp>
      <p:pic>
        <p:nvPicPr>
          <p:cNvPr id="305" name="Google Shape;305;p37" descr="A picture containing indoor&#10;&#10;Description generated with high confidence"/>
          <p:cNvPicPr preferRelativeResize="0"/>
          <p:nvPr/>
        </p:nvPicPr>
        <p:blipFill rotWithShape="1">
          <a:blip r:embed="rId3">
            <a:alphaModFix/>
          </a:blip>
          <a:srcRect/>
          <a:stretch/>
        </p:blipFill>
        <p:spPr>
          <a:xfrm>
            <a:off x="9991725" y="4429919"/>
            <a:ext cx="1981200" cy="1981200"/>
          </a:xfrm>
          <a:prstGeom prst="rect">
            <a:avLst/>
          </a:prstGeom>
          <a:noFill/>
          <a:ln>
            <a:noFill/>
          </a:ln>
        </p:spPr>
      </p:pic>
      <p:sp>
        <p:nvSpPr>
          <p:cNvPr id="306" name="Google Shape;306;p37"/>
          <p:cNvSpPr/>
          <p:nvPr/>
        </p:nvSpPr>
        <p:spPr>
          <a:xfrm>
            <a:off x="8982075" y="4634706"/>
            <a:ext cx="838200" cy="1571625"/>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37"/>
          <p:cNvSpPr txBox="1"/>
          <p:nvPr/>
        </p:nvSpPr>
        <p:spPr>
          <a:xfrm>
            <a:off x="5848349" y="4267200"/>
            <a:ext cx="3133725" cy="23698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00FF"/>
                </a:solidFill>
                <a:latin typeface="Calibri"/>
                <a:ea typeface="Calibri"/>
                <a:cs typeface="Calibri"/>
                <a:sym typeface="Calibri"/>
              </a:rPr>
              <a:t>Requirements:</a:t>
            </a:r>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b="1">
                <a:solidFill>
                  <a:srgbClr val="BF9000"/>
                </a:solidFill>
                <a:latin typeface="Calibri"/>
                <a:ea typeface="Calibri"/>
                <a:cs typeface="Calibri"/>
                <a:sym typeface="Calibri"/>
              </a:rPr>
              <a:t>put stuff in the bag</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a:solidFill>
                  <a:srgbClr val="7030A0"/>
                </a:solidFill>
                <a:latin typeface="Calibri"/>
                <a:ea typeface="Calibri"/>
                <a:cs typeface="Calibri"/>
                <a:sym typeface="Calibri"/>
              </a:rPr>
              <a:t>check if the bag is empty</a:t>
            </a:r>
            <a:r>
              <a:rPr lang="en-US" sz="12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check what its </a:t>
            </a:r>
            <a:r>
              <a:rPr lang="en-US" sz="1200">
                <a:solidFill>
                  <a:schemeClr val="accent2"/>
                </a:solidFill>
                <a:latin typeface="Calibri"/>
                <a:ea typeface="Calibri"/>
                <a:cs typeface="Calibri"/>
                <a:sym typeface="Calibri"/>
              </a:rPr>
              <a:t>size</a:t>
            </a:r>
            <a:r>
              <a:rPr lang="en-US" sz="1200">
                <a:solidFill>
                  <a:schemeClr val="dk1"/>
                </a:solidFill>
                <a:latin typeface="Calibri"/>
                <a:ea typeface="Calibri"/>
                <a:cs typeface="Calibri"/>
                <a:sym typeface="Calibri"/>
              </a:rPr>
              <a:t> is.</a:t>
            </a:r>
            <a:endParaRPr/>
          </a:p>
          <a:p>
            <a:pPr marL="342900" marR="0" lvl="0" indent="-342900" algn="l" rtl="0">
              <a:spcBef>
                <a:spcPts val="0"/>
              </a:spcBef>
              <a:spcAft>
                <a:spcPts val="0"/>
              </a:spcAft>
              <a:buClr>
                <a:srgbClr val="FF0000"/>
              </a:buClr>
              <a:buSzPts val="1200"/>
              <a:buFont typeface="Calibri"/>
              <a:buAutoNum type="arabicPeriod"/>
            </a:pPr>
            <a:r>
              <a:rPr lang="en-US" sz="1200" b="1">
                <a:solidFill>
                  <a:srgbClr val="FF0000"/>
                </a:solidFill>
                <a:latin typeface="Calibri"/>
                <a:ea typeface="Calibri"/>
                <a:cs typeface="Calibri"/>
                <a:sym typeface="Calibri"/>
              </a:rPr>
              <a:t>We can “shake” the bag , randomly perturbing the order of its elements </a:t>
            </a:r>
            <a:r>
              <a:rPr lang="en-US" sz="1200" b="1" i="1" u="sng">
                <a:solidFill>
                  <a:srgbClr val="FF0000"/>
                </a:solidFill>
                <a:latin typeface="Calibri"/>
                <a:ea typeface="Calibri"/>
                <a:cs typeface="Calibri"/>
                <a:sym typeface="Calibri"/>
              </a:rPr>
              <a:t>(key operation)</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 We can </a:t>
            </a:r>
            <a:r>
              <a:rPr lang="en-US" sz="1200" b="1">
                <a:solidFill>
                  <a:srgbClr val="00B050"/>
                </a:solidFill>
                <a:latin typeface="Calibri"/>
                <a:ea typeface="Calibri"/>
                <a:cs typeface="Calibri"/>
                <a:sym typeface="Calibri"/>
              </a:rPr>
              <a:t>loop through</a:t>
            </a:r>
            <a:r>
              <a:rPr lang="en-US" sz="1200" b="1">
                <a:solidFill>
                  <a:schemeClr val="dk1"/>
                </a:solidFill>
                <a:latin typeface="Calibri"/>
                <a:ea typeface="Calibri"/>
                <a:cs typeface="Calibri"/>
                <a:sym typeface="Calibri"/>
              </a:rPr>
              <a:t> </a:t>
            </a:r>
            <a:r>
              <a:rPr lang="en-US" sz="1200" b="1">
                <a:solidFill>
                  <a:srgbClr val="00B050"/>
                </a:solidFill>
                <a:latin typeface="Calibri"/>
                <a:ea typeface="Calibri"/>
                <a:cs typeface="Calibri"/>
                <a:sym typeface="Calibri"/>
              </a:rPr>
              <a:t>(iterate over)</a:t>
            </a:r>
            <a:r>
              <a:rPr lang="en-US" sz="1200">
                <a:solidFill>
                  <a:srgbClr val="0070C0"/>
                </a:solidFill>
                <a:latin typeface="Calibri"/>
                <a:ea typeface="Calibri"/>
                <a:cs typeface="Calibri"/>
                <a:sym typeface="Calibri"/>
              </a:rPr>
              <a:t> </a:t>
            </a:r>
            <a:r>
              <a:rPr lang="en-US" sz="1200">
                <a:solidFill>
                  <a:schemeClr val="dk1"/>
                </a:solidFill>
                <a:latin typeface="Calibri"/>
                <a:ea typeface="Calibri"/>
                <a:cs typeface="Calibri"/>
                <a:sym typeface="Calibri"/>
              </a:rPr>
              <a:t>all of its elements, one at a time.</a:t>
            </a:r>
            <a:endParaRPr sz="1400">
              <a:solidFill>
                <a:srgbClr val="FF00FF"/>
              </a:solidFill>
              <a:latin typeface="Calibri"/>
              <a:ea typeface="Calibri"/>
              <a:cs typeface="Calibri"/>
              <a:sym typeface="Calibri"/>
            </a:endParaRPr>
          </a:p>
        </p:txBody>
      </p:sp>
      <p:pic>
        <p:nvPicPr>
          <p:cNvPr id="308" name="Google Shape;308;p37" descr="A picture containing screenshot&#10;&#10;Description generated with very high confidence"/>
          <p:cNvPicPr preferRelativeResize="0"/>
          <p:nvPr/>
        </p:nvPicPr>
        <p:blipFill rotWithShape="1">
          <a:blip r:embed="rId4">
            <a:alphaModFix/>
          </a:blip>
          <a:srcRect/>
          <a:stretch/>
        </p:blipFill>
        <p:spPr>
          <a:xfrm>
            <a:off x="195759" y="1388501"/>
            <a:ext cx="5979829" cy="2792974"/>
          </a:xfrm>
          <a:prstGeom prst="rect">
            <a:avLst/>
          </a:prstGeom>
          <a:noFill/>
          <a:ln>
            <a:noFill/>
          </a:ln>
        </p:spPr>
      </p:pic>
      <p:cxnSp>
        <p:nvCxnSpPr>
          <p:cNvPr id="309" name="Google Shape;309;p37"/>
          <p:cNvCxnSpPr/>
          <p:nvPr/>
        </p:nvCxnSpPr>
        <p:spPr>
          <a:xfrm rot="10800000">
            <a:off x="1285875" y="2447925"/>
            <a:ext cx="4648200" cy="2438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0" name="Google Shape;310;p37"/>
          <p:cNvCxnSpPr/>
          <p:nvPr/>
        </p:nvCxnSpPr>
        <p:spPr>
          <a:xfrm rot="10800000">
            <a:off x="1352550" y="2752164"/>
            <a:ext cx="4648200" cy="2438400"/>
          </a:xfrm>
          <a:prstGeom prst="straightConnector1">
            <a:avLst/>
          </a:prstGeom>
          <a:noFill/>
          <a:ln w="9525" cap="flat" cmpd="sng">
            <a:solidFill>
              <a:srgbClr val="BF9000"/>
            </a:solidFill>
            <a:prstDash val="solid"/>
            <a:miter lim="800000"/>
            <a:headEnd type="none" w="sm" len="sm"/>
            <a:tailEnd type="triangle" w="med" len="med"/>
          </a:ln>
        </p:spPr>
      </p:cxnSp>
      <p:cxnSp>
        <p:nvCxnSpPr>
          <p:cNvPr id="311" name="Google Shape;311;p37"/>
          <p:cNvCxnSpPr/>
          <p:nvPr/>
        </p:nvCxnSpPr>
        <p:spPr>
          <a:xfrm rot="10800000">
            <a:off x="1044362" y="3343556"/>
            <a:ext cx="4880188" cy="2151529"/>
          </a:xfrm>
          <a:prstGeom prst="straightConnector1">
            <a:avLst/>
          </a:prstGeom>
          <a:noFill/>
          <a:ln w="9525" cap="flat" cmpd="sng">
            <a:solidFill>
              <a:schemeClr val="accent6"/>
            </a:solidFill>
            <a:prstDash val="solid"/>
            <a:miter lim="800000"/>
            <a:headEnd type="none" w="sm" len="sm"/>
            <a:tailEnd type="triangle" w="med" len="med"/>
          </a:ln>
        </p:spPr>
      </p:cxnSp>
      <p:cxnSp>
        <p:nvCxnSpPr>
          <p:cNvPr id="312" name="Google Shape;312;p37"/>
          <p:cNvCxnSpPr/>
          <p:nvPr/>
        </p:nvCxnSpPr>
        <p:spPr>
          <a:xfrm rot="10800000">
            <a:off x="1044362" y="3148573"/>
            <a:ext cx="4794462" cy="2519036"/>
          </a:xfrm>
          <a:prstGeom prst="straightConnector1">
            <a:avLst/>
          </a:prstGeom>
          <a:noFill/>
          <a:ln w="9525" cap="flat" cmpd="sng">
            <a:solidFill>
              <a:srgbClr val="C00000"/>
            </a:solidFill>
            <a:prstDash val="solid"/>
            <a:miter lim="800000"/>
            <a:headEnd type="none" w="sm" len="sm"/>
            <a:tailEnd type="triangle" w="med" len="med"/>
          </a:ln>
        </p:spPr>
      </p:cxnSp>
      <p:cxnSp>
        <p:nvCxnSpPr>
          <p:cNvPr id="313" name="Google Shape;313;p37"/>
          <p:cNvCxnSpPr/>
          <p:nvPr/>
        </p:nvCxnSpPr>
        <p:spPr>
          <a:xfrm rot="5400000" flipH="1">
            <a:off x="1972050" y="2375741"/>
            <a:ext cx="4257000" cy="3495600"/>
          </a:xfrm>
          <a:prstGeom prst="curvedConnector3">
            <a:avLst>
              <a:gd name="adj1" fmla="val 5699"/>
            </a:avLst>
          </a:prstGeom>
          <a:noFill/>
          <a:ln w="9525" cap="flat" cmpd="sng">
            <a:solidFill>
              <a:srgbClr val="FF00FF"/>
            </a:solidFill>
            <a:prstDash val="solid"/>
            <a:miter lim="800000"/>
            <a:headEnd type="none" w="sm" len="sm"/>
            <a:tailEnd type="triangle" w="med" len="med"/>
          </a:ln>
        </p:spPr>
      </p:cxnSp>
      <p:cxnSp>
        <p:nvCxnSpPr>
          <p:cNvPr id="314" name="Google Shape;314;p37"/>
          <p:cNvCxnSpPr/>
          <p:nvPr/>
        </p:nvCxnSpPr>
        <p:spPr>
          <a:xfrm>
            <a:off x="733425" y="4048125"/>
            <a:ext cx="104775" cy="685800"/>
          </a:xfrm>
          <a:prstGeom prst="straightConnector1">
            <a:avLst/>
          </a:prstGeom>
          <a:noFill/>
          <a:ln w="9525" cap="flat" cmpd="sng">
            <a:solidFill>
              <a:srgbClr val="C55A11"/>
            </a:solidFill>
            <a:prstDash val="solid"/>
            <a:miter lim="800000"/>
            <a:headEnd type="none" w="sm" len="sm"/>
            <a:tailEnd type="triangle" w="med" len="med"/>
          </a:ln>
        </p:spPr>
      </p:cxnSp>
      <p:sp>
        <p:nvSpPr>
          <p:cNvPr id="315" name="Google Shape;315;p37"/>
          <p:cNvSpPr txBox="1"/>
          <p:nvPr/>
        </p:nvSpPr>
        <p:spPr>
          <a:xfrm>
            <a:off x="0" y="4875994"/>
            <a:ext cx="292417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C55A11"/>
                </a:solidFill>
                <a:latin typeface="Calibri"/>
                <a:ea typeface="Calibri"/>
                <a:cs typeface="Calibri"/>
                <a:sym typeface="Calibri"/>
              </a:rPr>
              <a:t>Adding to an interface is fine, as long as you </a:t>
            </a:r>
            <a:r>
              <a:rPr lang="en-US" sz="1800" b="1" u="sng" dirty="0">
                <a:solidFill>
                  <a:srgbClr val="C55A11"/>
                </a:solidFill>
                <a:latin typeface="Calibri"/>
                <a:ea typeface="Calibri"/>
                <a:cs typeface="Calibri"/>
                <a:sym typeface="Calibri"/>
              </a:rPr>
              <a:t>document</a:t>
            </a:r>
            <a:r>
              <a:rPr lang="en-US" sz="1800" dirty="0">
                <a:solidFill>
                  <a:srgbClr val="C55A11"/>
                </a:solidFill>
                <a:latin typeface="Calibri"/>
                <a:ea typeface="Calibri"/>
                <a:cs typeface="Calibri"/>
                <a:sym typeface="Calibri"/>
              </a:rPr>
              <a:t> this addition! </a:t>
            </a:r>
            <a:r>
              <a:rPr lang="en-US" sz="1800" dirty="0">
                <a:solidFill>
                  <a:srgbClr val="C55A11"/>
                </a:solidFill>
                <a:latin typeface="Calibri"/>
                <a:ea typeface="Calibri"/>
                <a:cs typeface="Calibri"/>
                <a:sym typeface="Wingdings" panose="05000000000000000000" pitchFamily="2" charset="2"/>
              </a:rPr>
              <a:t></a:t>
            </a:r>
            <a:endParaRPr sz="1800" dirty="0">
              <a:solidFill>
                <a:srgbClr val="BF9000"/>
              </a:solidFill>
              <a:latin typeface="Calibri"/>
              <a:ea typeface="Calibri"/>
              <a:cs typeface="Calibri"/>
              <a:sym typeface="Calibri"/>
            </a:endParaRPr>
          </a:p>
        </p:txBody>
      </p:sp>
      <p:sp>
        <p:nvSpPr>
          <p:cNvPr id="316" name="Google Shape;316;p37"/>
          <p:cNvSpPr/>
          <p:nvPr/>
        </p:nvSpPr>
        <p:spPr>
          <a:xfrm>
            <a:off x="195759" y="3733800"/>
            <a:ext cx="1156791" cy="314325"/>
          </a:xfrm>
          <a:prstGeom prst="ellipse">
            <a:avLst/>
          </a:prstGeom>
          <a:no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Arrays and Bags…</a:t>
            </a:r>
            <a:endParaRPr/>
          </a:p>
        </p:txBody>
      </p:sp>
      <p:pic>
        <p:nvPicPr>
          <p:cNvPr id="322" name="Google Shape;322;p38" descr="A picture containing indoor&#10;&#10;Description generated with high confidence"/>
          <p:cNvPicPr preferRelativeResize="0"/>
          <p:nvPr/>
        </p:nvPicPr>
        <p:blipFill rotWithShape="1">
          <a:blip r:embed="rId3">
            <a:alphaModFix/>
          </a:blip>
          <a:srcRect/>
          <a:stretch/>
        </p:blipFill>
        <p:spPr>
          <a:xfrm>
            <a:off x="9991725" y="4429919"/>
            <a:ext cx="1981200" cy="1981200"/>
          </a:xfrm>
          <a:prstGeom prst="rect">
            <a:avLst/>
          </a:prstGeom>
          <a:noFill/>
          <a:ln>
            <a:noFill/>
          </a:ln>
        </p:spPr>
      </p:pic>
      <p:sp>
        <p:nvSpPr>
          <p:cNvPr id="323" name="Google Shape;323;p38"/>
          <p:cNvSpPr/>
          <p:nvPr/>
        </p:nvSpPr>
        <p:spPr>
          <a:xfrm>
            <a:off x="8982075" y="4634706"/>
            <a:ext cx="838200" cy="1571625"/>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38"/>
          <p:cNvSpPr txBox="1"/>
          <p:nvPr/>
        </p:nvSpPr>
        <p:spPr>
          <a:xfrm>
            <a:off x="5848349" y="4267200"/>
            <a:ext cx="3133725" cy="23698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00FF"/>
                </a:solidFill>
                <a:latin typeface="Calibri"/>
                <a:ea typeface="Calibri"/>
                <a:cs typeface="Calibri"/>
                <a:sym typeface="Calibri"/>
              </a:rPr>
              <a:t>Requirements:</a:t>
            </a:r>
            <a:endParaRPr/>
          </a:p>
          <a:p>
            <a:pPr marL="0" marR="0" lvl="0" indent="0" algn="l" rtl="0">
              <a:spcBef>
                <a:spcPts val="0"/>
              </a:spcBef>
              <a:spcAft>
                <a:spcPts val="0"/>
              </a:spcAft>
              <a:buNone/>
            </a:pPr>
            <a:endParaRPr sz="1400">
              <a:solidFill>
                <a:srgbClr val="FF00FF"/>
              </a:solidFill>
              <a:latin typeface="Calibri"/>
              <a:ea typeface="Calibri"/>
              <a:cs typeface="Calibri"/>
              <a:sym typeface="Calibri"/>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b="1">
                <a:solidFill>
                  <a:srgbClr val="BF9000"/>
                </a:solidFill>
                <a:latin typeface="Calibri"/>
                <a:ea typeface="Calibri"/>
                <a:cs typeface="Calibri"/>
                <a:sym typeface="Calibri"/>
              </a:rPr>
              <a:t>put stuff in the bag</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be able to </a:t>
            </a:r>
            <a:r>
              <a:rPr lang="en-US" sz="1200">
                <a:solidFill>
                  <a:srgbClr val="7030A0"/>
                </a:solidFill>
                <a:latin typeface="Calibri"/>
                <a:ea typeface="Calibri"/>
                <a:cs typeface="Calibri"/>
                <a:sym typeface="Calibri"/>
              </a:rPr>
              <a:t>check if the bag is empty</a:t>
            </a:r>
            <a:r>
              <a:rPr lang="en-US" sz="1200">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We want to check what its </a:t>
            </a:r>
            <a:r>
              <a:rPr lang="en-US" sz="1200">
                <a:solidFill>
                  <a:schemeClr val="accent2"/>
                </a:solidFill>
                <a:latin typeface="Calibri"/>
                <a:ea typeface="Calibri"/>
                <a:cs typeface="Calibri"/>
                <a:sym typeface="Calibri"/>
              </a:rPr>
              <a:t>size</a:t>
            </a:r>
            <a:r>
              <a:rPr lang="en-US" sz="1200">
                <a:solidFill>
                  <a:schemeClr val="dk1"/>
                </a:solidFill>
                <a:latin typeface="Calibri"/>
                <a:ea typeface="Calibri"/>
                <a:cs typeface="Calibri"/>
                <a:sym typeface="Calibri"/>
              </a:rPr>
              <a:t> is.</a:t>
            </a:r>
            <a:endParaRPr/>
          </a:p>
          <a:p>
            <a:pPr marL="342900" marR="0" lvl="0" indent="-342900" algn="l" rtl="0">
              <a:spcBef>
                <a:spcPts val="0"/>
              </a:spcBef>
              <a:spcAft>
                <a:spcPts val="0"/>
              </a:spcAft>
              <a:buClr>
                <a:srgbClr val="FF0000"/>
              </a:buClr>
              <a:buSzPts val="1200"/>
              <a:buFont typeface="Calibri"/>
              <a:buAutoNum type="arabicPeriod"/>
            </a:pPr>
            <a:r>
              <a:rPr lang="en-US" sz="1200" b="1">
                <a:solidFill>
                  <a:srgbClr val="FF0000"/>
                </a:solidFill>
                <a:latin typeface="Calibri"/>
                <a:ea typeface="Calibri"/>
                <a:cs typeface="Calibri"/>
                <a:sym typeface="Calibri"/>
              </a:rPr>
              <a:t>We can “shake” the bag , randomly perturbing the order of its elements </a:t>
            </a:r>
            <a:r>
              <a:rPr lang="en-US" sz="1200" b="1" i="1" u="sng">
                <a:solidFill>
                  <a:srgbClr val="FF0000"/>
                </a:solidFill>
                <a:latin typeface="Calibri"/>
                <a:ea typeface="Calibri"/>
                <a:cs typeface="Calibri"/>
                <a:sym typeface="Calibri"/>
              </a:rPr>
              <a:t>(key operation)</a:t>
            </a:r>
            <a:endParaRPr/>
          </a:p>
          <a:p>
            <a:pPr marL="342900" marR="0" lvl="0" indent="-342900" algn="l" rtl="0">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 We can </a:t>
            </a:r>
            <a:r>
              <a:rPr lang="en-US" sz="1200" b="1">
                <a:solidFill>
                  <a:srgbClr val="00B050"/>
                </a:solidFill>
                <a:latin typeface="Calibri"/>
                <a:ea typeface="Calibri"/>
                <a:cs typeface="Calibri"/>
                <a:sym typeface="Calibri"/>
              </a:rPr>
              <a:t>loop through</a:t>
            </a:r>
            <a:r>
              <a:rPr lang="en-US" sz="1200" b="1">
                <a:solidFill>
                  <a:schemeClr val="dk1"/>
                </a:solidFill>
                <a:latin typeface="Calibri"/>
                <a:ea typeface="Calibri"/>
                <a:cs typeface="Calibri"/>
                <a:sym typeface="Calibri"/>
              </a:rPr>
              <a:t> </a:t>
            </a:r>
            <a:r>
              <a:rPr lang="en-US" sz="1200" b="1">
                <a:solidFill>
                  <a:srgbClr val="00B050"/>
                </a:solidFill>
                <a:latin typeface="Calibri"/>
                <a:ea typeface="Calibri"/>
                <a:cs typeface="Calibri"/>
                <a:sym typeface="Calibri"/>
              </a:rPr>
              <a:t>(iterate over)</a:t>
            </a:r>
            <a:r>
              <a:rPr lang="en-US" sz="1200">
                <a:solidFill>
                  <a:srgbClr val="0070C0"/>
                </a:solidFill>
                <a:latin typeface="Calibri"/>
                <a:ea typeface="Calibri"/>
                <a:cs typeface="Calibri"/>
                <a:sym typeface="Calibri"/>
              </a:rPr>
              <a:t> </a:t>
            </a:r>
            <a:r>
              <a:rPr lang="en-US" sz="1200">
                <a:solidFill>
                  <a:schemeClr val="dk1"/>
                </a:solidFill>
                <a:latin typeface="Calibri"/>
                <a:ea typeface="Calibri"/>
                <a:cs typeface="Calibri"/>
                <a:sym typeface="Calibri"/>
              </a:rPr>
              <a:t>all of its elements, one at a time.</a:t>
            </a:r>
            <a:endParaRPr sz="1400">
              <a:solidFill>
                <a:srgbClr val="FF00FF"/>
              </a:solidFill>
              <a:latin typeface="Calibri"/>
              <a:ea typeface="Calibri"/>
              <a:cs typeface="Calibri"/>
              <a:sym typeface="Calibri"/>
            </a:endParaRPr>
          </a:p>
        </p:txBody>
      </p:sp>
      <p:pic>
        <p:nvPicPr>
          <p:cNvPr id="325" name="Google Shape;325;p38" descr="A picture containing screenshot&#10;&#10;Description generated with very high confidence"/>
          <p:cNvPicPr preferRelativeResize="0"/>
          <p:nvPr/>
        </p:nvPicPr>
        <p:blipFill rotWithShape="1">
          <a:blip r:embed="rId4">
            <a:alphaModFix/>
          </a:blip>
          <a:srcRect/>
          <a:stretch/>
        </p:blipFill>
        <p:spPr>
          <a:xfrm>
            <a:off x="195759" y="1388501"/>
            <a:ext cx="5979829" cy="2792974"/>
          </a:xfrm>
          <a:prstGeom prst="rect">
            <a:avLst/>
          </a:prstGeom>
          <a:noFill/>
          <a:ln>
            <a:noFill/>
          </a:ln>
        </p:spPr>
      </p:pic>
      <p:cxnSp>
        <p:nvCxnSpPr>
          <p:cNvPr id="326" name="Google Shape;326;p38"/>
          <p:cNvCxnSpPr/>
          <p:nvPr/>
        </p:nvCxnSpPr>
        <p:spPr>
          <a:xfrm rot="10800000">
            <a:off x="1285875" y="2447925"/>
            <a:ext cx="4648200" cy="2438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7" name="Google Shape;327;p38"/>
          <p:cNvCxnSpPr/>
          <p:nvPr/>
        </p:nvCxnSpPr>
        <p:spPr>
          <a:xfrm rot="10800000">
            <a:off x="1352550" y="2752164"/>
            <a:ext cx="4648200" cy="2438400"/>
          </a:xfrm>
          <a:prstGeom prst="straightConnector1">
            <a:avLst/>
          </a:prstGeom>
          <a:noFill/>
          <a:ln w="9525" cap="flat" cmpd="sng">
            <a:solidFill>
              <a:srgbClr val="BF9000"/>
            </a:solidFill>
            <a:prstDash val="solid"/>
            <a:miter lim="800000"/>
            <a:headEnd type="none" w="sm" len="sm"/>
            <a:tailEnd type="triangle" w="med" len="med"/>
          </a:ln>
        </p:spPr>
      </p:cxnSp>
      <p:cxnSp>
        <p:nvCxnSpPr>
          <p:cNvPr id="328" name="Google Shape;328;p38"/>
          <p:cNvCxnSpPr/>
          <p:nvPr/>
        </p:nvCxnSpPr>
        <p:spPr>
          <a:xfrm rot="10800000">
            <a:off x="1044362" y="3343556"/>
            <a:ext cx="4880188" cy="2151529"/>
          </a:xfrm>
          <a:prstGeom prst="straightConnector1">
            <a:avLst/>
          </a:prstGeom>
          <a:noFill/>
          <a:ln w="9525" cap="flat" cmpd="sng">
            <a:solidFill>
              <a:schemeClr val="accent6"/>
            </a:solidFill>
            <a:prstDash val="solid"/>
            <a:miter lim="800000"/>
            <a:headEnd type="none" w="sm" len="sm"/>
            <a:tailEnd type="triangle" w="med" len="med"/>
          </a:ln>
        </p:spPr>
      </p:cxnSp>
      <p:cxnSp>
        <p:nvCxnSpPr>
          <p:cNvPr id="329" name="Google Shape;329;p38"/>
          <p:cNvCxnSpPr/>
          <p:nvPr/>
        </p:nvCxnSpPr>
        <p:spPr>
          <a:xfrm rot="10800000">
            <a:off x="1044362" y="3148573"/>
            <a:ext cx="4794462" cy="2519036"/>
          </a:xfrm>
          <a:prstGeom prst="straightConnector1">
            <a:avLst/>
          </a:prstGeom>
          <a:noFill/>
          <a:ln w="9525" cap="flat" cmpd="sng">
            <a:solidFill>
              <a:srgbClr val="C00000"/>
            </a:solidFill>
            <a:prstDash val="solid"/>
            <a:miter lim="800000"/>
            <a:headEnd type="none" w="sm" len="sm"/>
            <a:tailEnd type="triangle" w="med" len="med"/>
          </a:ln>
        </p:spPr>
      </p:cxnSp>
      <p:cxnSp>
        <p:nvCxnSpPr>
          <p:cNvPr id="330" name="Google Shape;330;p38"/>
          <p:cNvCxnSpPr/>
          <p:nvPr/>
        </p:nvCxnSpPr>
        <p:spPr>
          <a:xfrm rot="5400000" flipH="1">
            <a:off x="1972050" y="2375741"/>
            <a:ext cx="4257000" cy="3495600"/>
          </a:xfrm>
          <a:prstGeom prst="curvedConnector3">
            <a:avLst>
              <a:gd name="adj1" fmla="val 5699"/>
            </a:avLst>
          </a:prstGeom>
          <a:noFill/>
          <a:ln w="9525" cap="flat" cmpd="sng">
            <a:solidFill>
              <a:srgbClr val="FF00FF"/>
            </a:solidFill>
            <a:prstDash val="solid"/>
            <a:miter lim="800000"/>
            <a:headEnd type="none" w="sm" len="sm"/>
            <a:tailEnd type="triangle" w="med" len="med"/>
          </a:ln>
        </p:spPr>
      </p:cxnSp>
      <p:cxnSp>
        <p:nvCxnSpPr>
          <p:cNvPr id="331" name="Google Shape;331;p38"/>
          <p:cNvCxnSpPr/>
          <p:nvPr/>
        </p:nvCxnSpPr>
        <p:spPr>
          <a:xfrm>
            <a:off x="733425" y="4048125"/>
            <a:ext cx="104775" cy="685800"/>
          </a:xfrm>
          <a:prstGeom prst="straightConnector1">
            <a:avLst/>
          </a:prstGeom>
          <a:noFill/>
          <a:ln w="9525" cap="flat" cmpd="sng">
            <a:solidFill>
              <a:srgbClr val="C55A11"/>
            </a:solidFill>
            <a:prstDash val="solid"/>
            <a:miter lim="800000"/>
            <a:headEnd type="none" w="sm" len="sm"/>
            <a:tailEnd type="triangle" w="med" len="med"/>
          </a:ln>
        </p:spPr>
      </p:cxnSp>
      <p:sp>
        <p:nvSpPr>
          <p:cNvPr id="332" name="Google Shape;332;p38"/>
          <p:cNvSpPr/>
          <p:nvPr/>
        </p:nvSpPr>
        <p:spPr>
          <a:xfrm>
            <a:off x="195759" y="3733800"/>
            <a:ext cx="1156791" cy="314325"/>
          </a:xfrm>
          <a:prstGeom prst="ellipse">
            <a:avLst/>
          </a:prstGeom>
          <a:no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38"/>
          <p:cNvSpPr txBox="1"/>
          <p:nvPr/>
        </p:nvSpPr>
        <p:spPr>
          <a:xfrm>
            <a:off x="6848475" y="2489875"/>
            <a:ext cx="4629150" cy="8925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i="1">
                <a:solidFill>
                  <a:srgbClr val="0070C0"/>
                </a:solidFill>
                <a:latin typeface="Calibri"/>
                <a:ea typeface="Calibri"/>
                <a:cs typeface="Calibri"/>
                <a:sym typeface="Calibri"/>
              </a:rPr>
              <a:t>Let’s switch gears to a Java </a:t>
            </a:r>
            <a:br>
              <a:rPr lang="en-US" sz="2600" i="1">
                <a:solidFill>
                  <a:srgbClr val="0070C0"/>
                </a:solidFill>
                <a:latin typeface="Calibri"/>
                <a:ea typeface="Calibri"/>
                <a:cs typeface="Calibri"/>
                <a:sym typeface="Calibri"/>
              </a:rPr>
            </a:br>
            <a:r>
              <a:rPr lang="en-US" sz="2600" i="1">
                <a:solidFill>
                  <a:srgbClr val="0070C0"/>
                </a:solidFill>
                <a:latin typeface="Calibri"/>
                <a:ea typeface="Calibri"/>
                <a:cs typeface="Calibri"/>
                <a:sym typeface="Calibri"/>
              </a:rPr>
              <a:t>demo real quick!</a:t>
            </a:r>
            <a:endParaRPr/>
          </a:p>
        </p:txBody>
      </p:sp>
      <p:sp>
        <p:nvSpPr>
          <p:cNvPr id="334" name="Google Shape;334;p38"/>
          <p:cNvSpPr txBox="1"/>
          <p:nvPr/>
        </p:nvSpPr>
        <p:spPr>
          <a:xfrm>
            <a:off x="0" y="4875994"/>
            <a:ext cx="292417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C55A11"/>
                </a:solidFill>
                <a:latin typeface="Calibri"/>
                <a:ea typeface="Calibri"/>
                <a:cs typeface="Calibri"/>
                <a:sym typeface="Calibri"/>
              </a:rPr>
              <a:t>Adding to an interface is fine, as long as you </a:t>
            </a:r>
            <a:r>
              <a:rPr lang="en-US" sz="1800" b="1" u="sng" dirty="0">
                <a:solidFill>
                  <a:srgbClr val="C55A11"/>
                </a:solidFill>
                <a:latin typeface="Calibri"/>
                <a:ea typeface="Calibri"/>
                <a:cs typeface="Calibri"/>
                <a:sym typeface="Calibri"/>
              </a:rPr>
              <a:t>document</a:t>
            </a:r>
            <a:r>
              <a:rPr lang="en-US" sz="1800" dirty="0">
                <a:solidFill>
                  <a:srgbClr val="C55A11"/>
                </a:solidFill>
                <a:latin typeface="Calibri"/>
                <a:ea typeface="Calibri"/>
                <a:cs typeface="Calibri"/>
                <a:sym typeface="Calibri"/>
              </a:rPr>
              <a:t> this addition! </a:t>
            </a:r>
            <a:r>
              <a:rPr lang="en-US" sz="1800" dirty="0">
                <a:solidFill>
                  <a:srgbClr val="C55A11"/>
                </a:solidFill>
                <a:latin typeface="Calibri"/>
                <a:ea typeface="Calibri"/>
                <a:cs typeface="Calibri"/>
                <a:sym typeface="Wingdings" panose="05000000000000000000" pitchFamily="2" charset="2"/>
              </a:rPr>
              <a:t></a:t>
            </a:r>
            <a:endParaRPr sz="1800" dirty="0">
              <a:solidFill>
                <a:srgbClr val="BF9000"/>
              </a:solidFill>
              <a:latin typeface="Calibri"/>
              <a:ea typeface="Calibri"/>
              <a:cs typeface="Calibri"/>
              <a:sym typeface="Calibri"/>
            </a:endParaRPr>
          </a:p>
        </p:txBody>
      </p:sp>
      <p:pic>
        <p:nvPicPr>
          <p:cNvPr id="335" name="Google Shape;335;p38"/>
          <p:cNvPicPr preferRelativeResize="0"/>
          <p:nvPr/>
        </p:nvPicPr>
        <p:blipFill rotWithShape="1">
          <a:blip r:embed="rId5">
            <a:alphaModFix/>
          </a:blip>
          <a:srcRect/>
          <a:stretch/>
        </p:blipFill>
        <p:spPr>
          <a:xfrm>
            <a:off x="9386327" y="2837329"/>
            <a:ext cx="1210796" cy="12107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#2: </a:t>
            </a:r>
            <a:r>
              <a:rPr lang="en-US" sz="4400" b="1" i="1" u="sng" strike="noStrike" cap="none">
                <a:solidFill>
                  <a:srgbClr val="7030A0"/>
                </a:solidFill>
                <a:latin typeface="Calibri"/>
                <a:ea typeface="Calibri"/>
                <a:cs typeface="Calibri"/>
                <a:sym typeface="Calibri"/>
              </a:rPr>
              <a:t>Hardware Considerations</a:t>
            </a:r>
            <a:endParaRPr/>
          </a:p>
        </p:txBody>
      </p:sp>
      <p:sp>
        <p:nvSpPr>
          <p:cNvPr id="341" name="Google Shape;34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In this demo we saw a classic difference between </a:t>
            </a:r>
            <a:r>
              <a:rPr lang="en-US" sz="2800" b="0" i="0" u="none" strike="noStrike" cap="none">
                <a:solidFill>
                  <a:schemeClr val="accent2"/>
                </a:solidFill>
                <a:latin typeface="Calibri"/>
                <a:ea typeface="Calibri"/>
                <a:cs typeface="Calibri"/>
                <a:sym typeface="Calibri"/>
              </a:rPr>
              <a:t>CS Theory </a:t>
            </a:r>
            <a:r>
              <a:rPr lang="en-US" sz="2800" b="0" i="0" u="none" strike="noStrike" cap="none">
                <a:solidFill>
                  <a:schemeClr val="dk1"/>
                </a:solidFill>
                <a:latin typeface="Calibri"/>
                <a:ea typeface="Calibri"/>
                <a:cs typeface="Calibri"/>
                <a:sym typeface="Calibri"/>
              </a:rPr>
              <a:t>and </a:t>
            </a:r>
            <a:r>
              <a:rPr lang="en-US" sz="2800" b="0" i="0" u="none" strike="noStrike" cap="none">
                <a:solidFill>
                  <a:srgbClr val="7030A0"/>
                </a:solidFill>
                <a:latin typeface="Calibri"/>
                <a:ea typeface="Calibri"/>
                <a:cs typeface="Calibri"/>
                <a:sym typeface="Calibri"/>
              </a:rPr>
              <a:t>(hardware) practice</a:t>
            </a:r>
            <a:r>
              <a:rPr lang="en-US" sz="2800" b="0" i="0" u="none" strike="noStrike" cap="none">
                <a:solidFill>
                  <a:schemeClr val="dk1"/>
                </a:solidFill>
                <a:latin typeface="Calibri"/>
                <a:ea typeface="Calibri"/>
                <a:cs typeface="Calibri"/>
                <a:sym typeface="Calibri"/>
              </a:rPr>
              <a: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Sure, in theory, arrays are </a:t>
            </a:r>
            <a:r>
              <a:rPr lang="en-US" sz="2800" b="0" i="0" u="none" strike="noStrike" cap="none">
                <a:solidFill>
                  <a:srgbClr val="00B0F0"/>
                </a:solidFill>
                <a:latin typeface="Calibri"/>
                <a:ea typeface="Calibri"/>
                <a:cs typeface="Calibri"/>
                <a:sym typeface="Calibri"/>
              </a:rPr>
              <a:t>constant storage</a:t>
            </a:r>
            <a:r>
              <a:rPr lang="en-US" sz="2800" b="0" i="0" u="none" strike="noStrike" cap="none">
                <a:solidFill>
                  <a:schemeClr val="dk1"/>
                </a:solidFill>
                <a:latin typeface="Calibri"/>
                <a:ea typeface="Calibri"/>
                <a:cs typeface="Calibri"/>
                <a:sym typeface="Calibri"/>
              </a:rPr>
              <a:t> </a:t>
            </a:r>
            <a:r>
              <a:rPr lang="en-US" sz="2800" b="0" i="1" u="none" strike="noStrike" cap="none">
                <a:solidFill>
                  <a:srgbClr val="8DA9DB"/>
                </a:solidFill>
                <a:latin typeface="Calibri"/>
                <a:ea typeface="Calibri"/>
                <a:cs typeface="Calibri"/>
                <a:sym typeface="Calibri"/>
              </a:rPr>
              <a:t>(A[i] requires one to two multiplications and one addition)</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But in practice, if they get </a:t>
            </a:r>
            <a:r>
              <a:rPr lang="en-US" sz="2800" b="0" i="0" u="none" strike="noStrike" cap="none">
                <a:solidFill>
                  <a:srgbClr val="FF00FF"/>
                </a:solidFill>
                <a:latin typeface="Calibri"/>
                <a:ea typeface="Calibri"/>
                <a:cs typeface="Calibri"/>
                <a:sym typeface="Calibri"/>
              </a:rPr>
              <a:t>too large</a:t>
            </a:r>
            <a:r>
              <a:rPr lang="en-US" sz="2800" b="0" i="0" u="none" strike="noStrike" cap="none">
                <a:solidFill>
                  <a:schemeClr val="dk1"/>
                </a:solidFill>
                <a:latin typeface="Calibri"/>
                <a:ea typeface="Calibri"/>
                <a:cs typeface="Calibri"/>
                <a:sym typeface="Calibri"/>
              </a:rPr>
              <a:t>, </a:t>
            </a:r>
            <a:r>
              <a:rPr lang="en-US" sz="2800" b="0" i="0" u="none" strike="noStrike" cap="none">
                <a:solidFill>
                  <a:srgbClr val="548135"/>
                </a:solidFill>
                <a:latin typeface="Calibri"/>
                <a:ea typeface="Calibri"/>
                <a:cs typeface="Calibri"/>
                <a:sym typeface="Calibri"/>
              </a:rPr>
              <a:t>not all of them can fit in registers, or even cache!</a:t>
            </a:r>
            <a:endParaRPr/>
          </a:p>
          <a:p>
            <a:pPr marL="685800" marR="0" lvl="1" indent="-228600" algn="l" rtl="0">
              <a:lnSpc>
                <a:spcPct val="90000"/>
              </a:lnSpc>
              <a:spcBef>
                <a:spcPts val="500"/>
              </a:spcBef>
              <a:spcAft>
                <a:spcPts val="0"/>
              </a:spcAft>
              <a:buClr>
                <a:srgbClr val="FF0000"/>
              </a:buClr>
              <a:buSzPts val="2400"/>
              <a:buFont typeface="Arial"/>
              <a:buChar char="•"/>
            </a:pPr>
            <a:r>
              <a:rPr lang="en-US" sz="2400" b="0" i="0" u="none" strike="noStrike" cap="none">
                <a:solidFill>
                  <a:srgbClr val="FF0000"/>
                </a:solidFill>
                <a:latin typeface="Calibri"/>
                <a:ea typeface="Calibri"/>
                <a:cs typeface="Calibri"/>
                <a:sym typeface="Calibri"/>
              </a:rPr>
              <a:t>Cache misses </a:t>
            </a:r>
            <a:r>
              <a:rPr lang="en-US" sz="2400" b="0" i="0" u="none" strike="noStrike" cap="none">
                <a:solidFill>
                  <a:schemeClr val="dk1"/>
                </a:solidFill>
                <a:latin typeface="Calibri"/>
                <a:ea typeface="Calibri"/>
                <a:cs typeface="Calibri"/>
                <a:sym typeface="Calibri"/>
              </a:rPr>
              <a:t>make your application (the </a:t>
            </a:r>
            <a:r>
              <a:rPr lang="en-US" sz="2400" b="1" i="0" u="none" strike="noStrike" cap="none">
                <a:solidFill>
                  <a:schemeClr val="dk1"/>
                </a:solidFill>
                <a:latin typeface="Calibri"/>
                <a:ea typeface="Calibri"/>
                <a:cs typeface="Calibri"/>
                <a:sym typeface="Calibri"/>
              </a:rPr>
              <a:t>RandomAccessBag</a:t>
            </a:r>
            <a:r>
              <a:rPr lang="en-US" sz="2400" b="0" i="0" u="none" strike="noStrike" cap="none">
                <a:solidFill>
                  <a:schemeClr val="dk1"/>
                </a:solidFill>
                <a:latin typeface="Calibri"/>
                <a:ea typeface="Calibri"/>
                <a:cs typeface="Calibri"/>
                <a:sym typeface="Calibri"/>
              </a:rPr>
              <a:t>) hurt.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So </a:t>
            </a:r>
            <a:r>
              <a:rPr lang="en-US" sz="2800" b="1" i="0" u="none" strike="noStrike" cap="none">
                <a:solidFill>
                  <a:schemeClr val="accent2"/>
                </a:solidFill>
                <a:latin typeface="Calibri"/>
                <a:ea typeface="Calibri"/>
                <a:cs typeface="Calibri"/>
                <a:sym typeface="Calibri"/>
              </a:rPr>
              <a:t>even for the simplest possible data structure</a:t>
            </a:r>
            <a:r>
              <a:rPr lang="en-US" sz="2800" b="0" i="0" u="none" strike="noStrike" cap="none">
                <a:solidFill>
                  <a:schemeClr val="dk1"/>
                </a:solidFill>
                <a:latin typeface="Calibri"/>
                <a:ea typeface="Calibri"/>
                <a:cs typeface="Calibri"/>
                <a:sym typeface="Calibri"/>
              </a:rPr>
              <a:t> a language gives us (1D array), theory and practice </a:t>
            </a:r>
            <a:r>
              <a:rPr lang="en-US" sz="2800" b="1" i="0" u="none" strike="noStrike" cap="none">
                <a:solidFill>
                  <a:srgbClr val="C00000"/>
                </a:solidFill>
                <a:latin typeface="Calibri"/>
                <a:ea typeface="Calibri"/>
                <a:cs typeface="Calibri"/>
                <a:sym typeface="Calibri"/>
              </a:rPr>
              <a:t>diverge</a:t>
            </a:r>
            <a:r>
              <a:rPr lang="en-US" sz="28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121C-C9A0-4C4E-9500-83C77558B28E}"/>
              </a:ext>
            </a:extLst>
          </p:cNvPr>
          <p:cNvSpPr>
            <a:spLocks noGrp="1"/>
          </p:cNvSpPr>
          <p:nvPr>
            <p:ph type="title"/>
          </p:nvPr>
        </p:nvSpPr>
        <p:spPr/>
        <p:txBody>
          <a:bodyPr/>
          <a:lstStyle/>
          <a:p>
            <a:pPr algn="ctr"/>
            <a:r>
              <a:rPr lang="en-US" b="1" u="sng" dirty="0"/>
              <a:t>Not</a:t>
            </a:r>
            <a:r>
              <a:rPr lang="en-US" dirty="0"/>
              <a:t> allowed in lecture!</a:t>
            </a:r>
          </a:p>
        </p:txBody>
      </p:sp>
      <p:pic>
        <p:nvPicPr>
          <p:cNvPr id="5" name="Picture 4">
            <a:extLst>
              <a:ext uri="{FF2B5EF4-FFF2-40B4-BE49-F238E27FC236}">
                <a16:creationId xmlns:a16="http://schemas.microsoft.com/office/drawing/2014/main" id="{717C5818-D15A-FE49-938B-9E23B3B61BB1}"/>
              </a:ext>
            </a:extLst>
          </p:cNvPr>
          <p:cNvPicPr>
            <a:picLocks noChangeAspect="1"/>
          </p:cNvPicPr>
          <p:nvPr/>
        </p:nvPicPr>
        <p:blipFill>
          <a:blip r:embed="rId2"/>
          <a:stretch>
            <a:fillRect/>
          </a:stretch>
        </p:blipFill>
        <p:spPr>
          <a:xfrm>
            <a:off x="995845" y="2039454"/>
            <a:ext cx="2832100" cy="2832100"/>
          </a:xfrm>
          <a:prstGeom prst="rect">
            <a:avLst/>
          </a:prstGeom>
        </p:spPr>
      </p:pic>
      <p:pic>
        <p:nvPicPr>
          <p:cNvPr id="7" name="Picture 6">
            <a:extLst>
              <a:ext uri="{FF2B5EF4-FFF2-40B4-BE49-F238E27FC236}">
                <a16:creationId xmlns:a16="http://schemas.microsoft.com/office/drawing/2014/main" id="{CCB419A9-CAF6-914B-886F-D9752733A79E}"/>
              </a:ext>
            </a:extLst>
          </p:cNvPr>
          <p:cNvPicPr>
            <a:picLocks noChangeAspect="1"/>
          </p:cNvPicPr>
          <p:nvPr/>
        </p:nvPicPr>
        <p:blipFill>
          <a:blip r:embed="rId3"/>
          <a:stretch>
            <a:fillRect/>
          </a:stretch>
        </p:blipFill>
        <p:spPr>
          <a:xfrm>
            <a:off x="4983645" y="2039454"/>
            <a:ext cx="2361371" cy="2361371"/>
          </a:xfrm>
          <a:prstGeom prst="rect">
            <a:avLst/>
          </a:prstGeom>
        </p:spPr>
      </p:pic>
      <p:pic>
        <p:nvPicPr>
          <p:cNvPr id="13" name="Picture 12">
            <a:extLst>
              <a:ext uri="{FF2B5EF4-FFF2-40B4-BE49-F238E27FC236}">
                <a16:creationId xmlns:a16="http://schemas.microsoft.com/office/drawing/2014/main" id="{DD816DF0-39EE-E641-A09D-4A415A83796A}"/>
              </a:ext>
            </a:extLst>
          </p:cNvPr>
          <p:cNvPicPr>
            <a:picLocks noChangeAspect="1"/>
          </p:cNvPicPr>
          <p:nvPr/>
        </p:nvPicPr>
        <p:blipFill>
          <a:blip r:embed="rId4"/>
          <a:stretch>
            <a:fillRect/>
          </a:stretch>
        </p:blipFill>
        <p:spPr>
          <a:xfrm>
            <a:off x="7914308" y="1868004"/>
            <a:ext cx="3175000" cy="3175000"/>
          </a:xfrm>
          <a:prstGeom prst="rect">
            <a:avLst/>
          </a:prstGeom>
        </p:spPr>
      </p:pic>
      <p:sp>
        <p:nvSpPr>
          <p:cNvPr id="14" name="Oval 13">
            <a:extLst>
              <a:ext uri="{FF2B5EF4-FFF2-40B4-BE49-F238E27FC236}">
                <a16:creationId xmlns:a16="http://schemas.microsoft.com/office/drawing/2014/main" id="{3FBFC747-4BB7-0B44-B3A8-3E393F99870B}"/>
              </a:ext>
            </a:extLst>
          </p:cNvPr>
          <p:cNvSpPr/>
          <p:nvPr/>
        </p:nvSpPr>
        <p:spPr>
          <a:xfrm>
            <a:off x="10283687" y="1895061"/>
            <a:ext cx="371061" cy="3843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051AA94-4E0E-B54A-AE72-8BE5F18DF9CB}"/>
              </a:ext>
            </a:extLst>
          </p:cNvPr>
          <p:cNvSpPr txBox="1"/>
          <p:nvPr/>
        </p:nvSpPr>
        <p:spPr>
          <a:xfrm>
            <a:off x="665921" y="4879560"/>
            <a:ext cx="11247782" cy="1785104"/>
          </a:xfrm>
          <a:prstGeom prst="rect">
            <a:avLst/>
          </a:prstGeom>
          <a:noFill/>
        </p:spPr>
        <p:txBody>
          <a:bodyPr wrap="square" rtlCol="0">
            <a:spAutoFit/>
          </a:bodyPr>
          <a:lstStyle/>
          <a:p>
            <a:r>
              <a:rPr lang="en-US" sz="2200" dirty="0"/>
              <a:t>If you make a mistake on a worksheet, </a:t>
            </a:r>
            <a:r>
              <a:rPr lang="en-US" sz="2200" b="1" strike="sngStrike" dirty="0"/>
              <a:t>cross it out </a:t>
            </a:r>
            <a:r>
              <a:rPr lang="en-US" sz="2200" dirty="0"/>
              <a:t>with your pen or pencil so that:</a:t>
            </a:r>
          </a:p>
          <a:p>
            <a:endParaRPr lang="en-US" sz="2200" dirty="0"/>
          </a:p>
          <a:p>
            <a:r>
              <a:rPr lang="en-US" sz="2200" dirty="0"/>
              <a:t>(a) We can grade you fairly and </a:t>
            </a:r>
          </a:p>
          <a:p>
            <a:r>
              <a:rPr lang="en-US" sz="2200" dirty="0"/>
              <a:t>(b) You can see your mistake when you study again and remember </a:t>
            </a:r>
            <a:r>
              <a:rPr lang="en-US" sz="2200" i="1" dirty="0"/>
              <a:t>why </a:t>
            </a:r>
            <a:r>
              <a:rPr lang="en-US" sz="2200" dirty="0"/>
              <a:t>you made it (the worksheets will assist you with this)</a:t>
            </a:r>
          </a:p>
        </p:txBody>
      </p:sp>
    </p:spTree>
    <p:extLst>
      <p:ext uri="{BB962C8B-B14F-4D97-AF65-F5344CB8AC3E}">
        <p14:creationId xmlns:p14="http://schemas.microsoft.com/office/powerpoint/2010/main" val="3029766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284E-8EA1-4140-81C3-7CFC7084A5CD}"/>
              </a:ext>
            </a:extLst>
          </p:cNvPr>
          <p:cNvSpPr>
            <a:spLocks noGrp="1"/>
          </p:cNvSpPr>
          <p:nvPr>
            <p:ph type="title"/>
          </p:nvPr>
        </p:nvSpPr>
        <p:spPr/>
        <p:txBody>
          <a:bodyPr/>
          <a:lstStyle/>
          <a:p>
            <a:pPr algn="ctr"/>
            <a:r>
              <a:rPr lang="en-US" dirty="0"/>
              <a:t>Worksheets</a:t>
            </a:r>
          </a:p>
        </p:txBody>
      </p:sp>
      <p:sp>
        <p:nvSpPr>
          <p:cNvPr id="3" name="Text Placeholder 2">
            <a:extLst>
              <a:ext uri="{FF2B5EF4-FFF2-40B4-BE49-F238E27FC236}">
                <a16:creationId xmlns:a16="http://schemas.microsoft.com/office/drawing/2014/main" id="{E479E0D8-C191-490E-AD14-1BA3CCE261D7}"/>
              </a:ext>
            </a:extLst>
          </p:cNvPr>
          <p:cNvSpPr>
            <a:spLocks noGrp="1"/>
          </p:cNvSpPr>
          <p:nvPr>
            <p:ph type="body" idx="1"/>
          </p:nvPr>
        </p:nvSpPr>
        <p:spPr/>
        <p:txBody>
          <a:bodyPr/>
          <a:lstStyle/>
          <a:p>
            <a:r>
              <a:rPr lang="en-US" dirty="0"/>
              <a:t>Some of our slides will have this icon:</a:t>
            </a:r>
          </a:p>
          <a:p>
            <a:endParaRPr lang="en-US" dirty="0"/>
          </a:p>
          <a:p>
            <a:r>
              <a:rPr lang="en-US" dirty="0"/>
              <a:t>It means that </a:t>
            </a:r>
            <a:r>
              <a:rPr lang="en-US" dirty="0">
                <a:solidFill>
                  <a:srgbClr val="7030A0"/>
                </a:solidFill>
              </a:rPr>
              <a:t>the question should be answered in your worksheets</a:t>
            </a:r>
            <a:r>
              <a:rPr lang="en-US" dirty="0"/>
              <a:t>.</a:t>
            </a:r>
          </a:p>
          <a:p>
            <a:r>
              <a:rPr lang="en-US" dirty="0"/>
              <a:t>If you get a question wrong, </a:t>
            </a:r>
            <a:r>
              <a:rPr lang="en-US" dirty="0">
                <a:solidFill>
                  <a:srgbClr val="FF66FF"/>
                </a:solidFill>
              </a:rPr>
              <a:t>write the right answer under the line we provide</a:t>
            </a:r>
            <a:r>
              <a:rPr lang="en-US" dirty="0"/>
              <a:t>. Also include </a:t>
            </a:r>
            <a:r>
              <a:rPr lang="en-US" dirty="0">
                <a:solidFill>
                  <a:srgbClr val="FF0000"/>
                </a:solidFill>
              </a:rPr>
              <a:t>the reasons for which you got it wrong!</a:t>
            </a:r>
          </a:p>
          <a:p>
            <a:pPr lvl="1"/>
            <a:r>
              <a:rPr lang="en-US" i="1" dirty="0">
                <a:solidFill>
                  <a:srgbClr val="00B050"/>
                </a:solidFill>
              </a:rPr>
              <a:t>Do not erase or cross out the answer! </a:t>
            </a:r>
            <a:r>
              <a:rPr lang="en-US" dirty="0"/>
              <a:t>Write down the right answer under the line!</a:t>
            </a:r>
          </a:p>
          <a:p>
            <a:endParaRPr lang="en-US" dirty="0"/>
          </a:p>
          <a:p>
            <a:endParaRPr lang="en-US" dirty="0"/>
          </a:p>
        </p:txBody>
      </p:sp>
      <p:pic>
        <p:nvPicPr>
          <p:cNvPr id="5" name="Picture 4">
            <a:extLst>
              <a:ext uri="{FF2B5EF4-FFF2-40B4-BE49-F238E27FC236}">
                <a16:creationId xmlns:a16="http://schemas.microsoft.com/office/drawing/2014/main" id="{C6FDBB17-43E2-4D70-BDB0-BE3CFE01021C}"/>
              </a:ext>
            </a:extLst>
          </p:cNvPr>
          <p:cNvPicPr>
            <a:picLocks noChangeAspect="1"/>
          </p:cNvPicPr>
          <p:nvPr/>
        </p:nvPicPr>
        <p:blipFill>
          <a:blip r:embed="rId2"/>
          <a:stretch>
            <a:fillRect/>
          </a:stretch>
        </p:blipFill>
        <p:spPr>
          <a:xfrm>
            <a:off x="6950944" y="1690688"/>
            <a:ext cx="716585" cy="707073"/>
          </a:xfrm>
          <a:prstGeom prst="rect">
            <a:avLst/>
          </a:prstGeom>
        </p:spPr>
      </p:pic>
    </p:spTree>
    <p:extLst>
      <p:ext uri="{BB962C8B-B14F-4D97-AF65-F5344CB8AC3E}">
        <p14:creationId xmlns:p14="http://schemas.microsoft.com/office/powerpoint/2010/main" val="170808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Another example: Java Arraylists</a:t>
            </a:r>
            <a:endParaRPr sz="4400" b="0" i="0" u="none" strike="noStrike" cap="none">
              <a:solidFill>
                <a:schemeClr val="dk1"/>
              </a:solidFill>
              <a:latin typeface="Calibri"/>
              <a:ea typeface="Calibri"/>
              <a:cs typeface="Calibri"/>
              <a:sym typeface="Calibri"/>
            </a:endParaRPr>
          </a:p>
        </p:txBody>
      </p:sp>
      <p:sp>
        <p:nvSpPr>
          <p:cNvPr id="347" name="Google Shape;347;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Let’s look at the </a:t>
            </a:r>
            <a:r>
              <a:rPr lang="en-US" sz="2800" b="0" i="0" u="none" strike="noStrike" cap="none">
                <a:solidFill>
                  <a:schemeClr val="dk1"/>
                </a:solidFill>
                <a:latin typeface="Consolas"/>
                <a:ea typeface="Consolas"/>
                <a:cs typeface="Consolas"/>
                <a:sym typeface="Consolas"/>
              </a:rPr>
              <a:t>ArrayList’</a:t>
            </a:r>
            <a:r>
              <a:rPr lang="en-US" sz="2800" b="0" i="0" u="none" strike="noStrike" cap="none">
                <a:solidFill>
                  <a:schemeClr val="dk1"/>
                </a:solidFill>
                <a:latin typeface="Calibri"/>
                <a:ea typeface="Calibri"/>
                <a:cs typeface="Calibri"/>
                <a:sym typeface="Calibri"/>
              </a:rPr>
              <a:t>s docs for a moment…</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420 in CS UMD</a:t>
            </a:r>
            <a:endParaRPr/>
          </a:p>
        </p:txBody>
      </p:sp>
      <p:pic>
        <p:nvPicPr>
          <p:cNvPr id="143" name="Google Shape;143;p17"/>
          <p:cNvPicPr preferRelativeResize="0">
            <a:picLocks noGrp="1"/>
          </p:cNvPicPr>
          <p:nvPr>
            <p:ph type="body" idx="1"/>
          </p:nvPr>
        </p:nvPicPr>
        <p:blipFill rotWithShape="1">
          <a:blip r:embed="rId3">
            <a:alphaModFix/>
          </a:blip>
          <a:srcRect/>
          <a:stretch/>
        </p:blipFill>
        <p:spPr>
          <a:xfrm>
            <a:off x="2018030" y="1876425"/>
            <a:ext cx="6962140" cy="43513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Another example: Java Arraylists</a:t>
            </a:r>
            <a:endParaRPr sz="4400" b="0" i="0" u="none" strike="noStrike" cap="none">
              <a:solidFill>
                <a:schemeClr val="dk1"/>
              </a:solidFill>
              <a:latin typeface="Calibri"/>
              <a:ea typeface="Calibri"/>
              <a:cs typeface="Calibri"/>
              <a:sym typeface="Calibri"/>
            </a:endParaRPr>
          </a:p>
        </p:txBody>
      </p:sp>
      <p:sp>
        <p:nvSpPr>
          <p:cNvPr id="353" name="Google Shape;35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Let’s look at the </a:t>
            </a:r>
            <a:r>
              <a:rPr lang="en-US" sz="2800" b="0" i="0" u="none" strike="noStrike" cap="none">
                <a:solidFill>
                  <a:schemeClr val="dk1"/>
                </a:solidFill>
                <a:latin typeface="Consolas"/>
                <a:ea typeface="Consolas"/>
                <a:cs typeface="Consolas"/>
                <a:sym typeface="Consolas"/>
              </a:rPr>
              <a:t>ArrayList’</a:t>
            </a:r>
            <a:r>
              <a:rPr lang="en-US" sz="2800" b="0" i="0" u="none" strike="noStrike" cap="none">
                <a:solidFill>
                  <a:schemeClr val="dk1"/>
                </a:solidFill>
                <a:latin typeface="Calibri"/>
                <a:ea typeface="Calibri"/>
                <a:cs typeface="Calibri"/>
                <a:sym typeface="Calibri"/>
              </a:rPr>
              <a:t>s docs for a moment…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What’s with this </a:t>
            </a:r>
            <a:r>
              <a:rPr lang="en-US" sz="2800" b="0" i="0" u="none" strike="noStrike" cap="none">
                <a:solidFill>
                  <a:srgbClr val="7030A0"/>
                </a:solidFill>
                <a:latin typeface="Calibri"/>
                <a:ea typeface="Calibri"/>
                <a:cs typeface="Calibri"/>
                <a:sym typeface="Calibri"/>
              </a:rPr>
              <a:t>“amortized constant time” </a:t>
            </a:r>
            <a:r>
              <a:rPr lang="en-US" sz="2800" b="0" i="0" u="none" strike="noStrike" cap="none">
                <a:solidFill>
                  <a:schemeClr val="dk1"/>
                </a:solidFill>
                <a:latin typeface="Calibri"/>
                <a:ea typeface="Calibri"/>
                <a:cs typeface="Calibri"/>
                <a:sym typeface="Calibri"/>
              </a:rPr>
              <a:t>required for additions? Since the underlying implementation is an array, we’d expect just </a:t>
            </a:r>
            <a:r>
              <a:rPr lang="en-US" sz="2800" b="0" i="0" u="none" strike="noStrike" cap="none">
                <a:solidFill>
                  <a:schemeClr val="accent6"/>
                </a:solidFill>
                <a:latin typeface="Calibri"/>
                <a:ea typeface="Calibri"/>
                <a:cs typeface="Calibri"/>
                <a:sym typeface="Calibri"/>
              </a:rPr>
              <a:t>constant</a:t>
            </a:r>
            <a:r>
              <a:rPr lang="en-US" sz="2800" b="0" i="0" u="none" strike="noStrike" cap="none">
                <a:solidFill>
                  <a:schemeClr val="dk1"/>
                </a:solidFill>
                <a:latin typeface="Calibri"/>
                <a:ea typeface="Calibri"/>
                <a:cs typeface="Calibri"/>
                <a:sym typeface="Calibri"/>
              </a:rPr>
              <a:t>!</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Another example: Java Arraylists</a:t>
            </a:r>
            <a:endParaRPr sz="4400" b="0" i="0" u="none" strike="noStrike" cap="none">
              <a:solidFill>
                <a:schemeClr val="dk1"/>
              </a:solidFill>
              <a:latin typeface="Calibri"/>
              <a:ea typeface="Calibri"/>
              <a:cs typeface="Calibri"/>
              <a:sym typeface="Calibri"/>
            </a:endParaRPr>
          </a:p>
        </p:txBody>
      </p:sp>
      <p:sp>
        <p:nvSpPr>
          <p:cNvPr id="359" name="Google Shape;359;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Let’s look at the </a:t>
            </a:r>
            <a:r>
              <a:rPr lang="en-US" sz="2800" b="0" i="0" u="none" strike="noStrike" cap="none" dirty="0" err="1">
                <a:solidFill>
                  <a:schemeClr val="dk1"/>
                </a:solidFill>
                <a:latin typeface="Consolas"/>
                <a:ea typeface="Consolas"/>
                <a:cs typeface="Consolas"/>
                <a:sym typeface="Consolas"/>
              </a:rPr>
              <a:t>ArrayList’</a:t>
            </a:r>
            <a:r>
              <a:rPr lang="en-US" sz="2800" b="0" i="0" u="none" strike="noStrike" cap="none" dirty="0" err="1">
                <a:solidFill>
                  <a:schemeClr val="dk1"/>
                </a:solidFill>
                <a:latin typeface="Calibri"/>
                <a:ea typeface="Calibri"/>
                <a:cs typeface="Calibri"/>
                <a:sym typeface="Calibri"/>
              </a:rPr>
              <a:t>s</a:t>
            </a:r>
            <a:r>
              <a:rPr lang="en-US" sz="2800" b="0" i="0" u="none" strike="noStrike" cap="none" dirty="0">
                <a:solidFill>
                  <a:schemeClr val="dk1"/>
                </a:solidFill>
                <a:latin typeface="Calibri"/>
                <a:ea typeface="Calibri"/>
                <a:cs typeface="Calibri"/>
                <a:sym typeface="Calibri"/>
              </a:rPr>
              <a:t> docs for a moment…</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What’s with this </a:t>
            </a:r>
            <a:r>
              <a:rPr lang="en-US" sz="2800" b="0" i="0" u="none" strike="noStrike" cap="none" dirty="0">
                <a:solidFill>
                  <a:srgbClr val="7030A0"/>
                </a:solidFill>
                <a:latin typeface="Calibri"/>
                <a:ea typeface="Calibri"/>
                <a:cs typeface="Calibri"/>
                <a:sym typeface="Calibri"/>
              </a:rPr>
              <a:t>“amortized constant time” </a:t>
            </a:r>
            <a:r>
              <a:rPr lang="en-US" sz="2800" b="0" i="0" u="none" strike="noStrike" cap="none" dirty="0">
                <a:solidFill>
                  <a:schemeClr val="dk1"/>
                </a:solidFill>
                <a:latin typeface="Calibri"/>
                <a:ea typeface="Calibri"/>
                <a:cs typeface="Calibri"/>
                <a:sym typeface="Calibri"/>
              </a:rPr>
              <a:t>required for additions? Since the underlying implementation is an array, we’d expect just </a:t>
            </a:r>
            <a:r>
              <a:rPr lang="en-US" sz="2800" b="0" i="0" u="none" strike="noStrike" cap="none" dirty="0">
                <a:solidFill>
                  <a:schemeClr val="accent6"/>
                </a:solidFill>
                <a:latin typeface="Calibri"/>
                <a:ea typeface="Calibri"/>
                <a:cs typeface="Calibri"/>
                <a:sym typeface="Calibri"/>
              </a:rPr>
              <a:t>constant</a:t>
            </a:r>
            <a:r>
              <a:rPr lang="en-US" sz="2800" b="0" i="0" u="none" strike="noStrike" cap="none" dirty="0">
                <a:solidFill>
                  <a:schemeClr val="dk1"/>
                </a:solidFill>
                <a:latin typeface="Calibri"/>
                <a:ea typeface="Calibri"/>
                <a:cs typeface="Calibri"/>
                <a:sym typeface="Calibri"/>
              </a:rPr>
              <a:t>!</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Note the docs for the constructors… </a:t>
            </a:r>
            <a:r>
              <a:rPr lang="en-US" sz="2800" b="0" i="0" u="none" strike="noStrike" cap="none" dirty="0">
                <a:solidFill>
                  <a:srgbClr val="FF0000"/>
                </a:solidFill>
                <a:latin typeface="Calibri"/>
                <a:ea typeface="Calibri"/>
                <a:cs typeface="Calibri"/>
                <a:sym typeface="Calibri"/>
              </a:rPr>
              <a:t>default starting capacity at 10</a:t>
            </a:r>
            <a:r>
              <a:rPr lang="en-US" sz="2800" b="0" i="0" u="none" strike="noStrike" cap="none" dirty="0">
                <a:solidFill>
                  <a:schemeClr val="dk1"/>
                </a:solidFill>
                <a:latin typeface="Calibri"/>
                <a:ea typeface="Calibri"/>
                <a:cs typeface="Calibri"/>
                <a:sym typeface="Calibri"/>
              </a:rPr>
              <a:t>. When </a:t>
            </a:r>
            <a:r>
              <a:rPr lang="en-US" sz="2800" b="0" i="0" u="none" strike="noStrike" cap="none" dirty="0">
                <a:solidFill>
                  <a:srgbClr val="FF00FF"/>
                </a:solidFill>
                <a:latin typeface="Calibri"/>
                <a:ea typeface="Calibri"/>
                <a:cs typeface="Calibri"/>
                <a:sym typeface="Calibri"/>
              </a:rPr>
              <a:t>inserting 11</a:t>
            </a:r>
            <a:r>
              <a:rPr lang="en-US" sz="2800" b="0" i="0" u="none" strike="noStrike" cap="none" baseline="30000" dirty="0">
                <a:solidFill>
                  <a:srgbClr val="FF00FF"/>
                </a:solidFill>
                <a:latin typeface="Calibri"/>
                <a:ea typeface="Calibri"/>
                <a:cs typeface="Calibri"/>
                <a:sym typeface="Calibri"/>
              </a:rPr>
              <a:t>th</a:t>
            </a:r>
            <a:r>
              <a:rPr lang="en-US" sz="2800" b="0" i="0" u="none" strike="noStrike" cap="none" dirty="0">
                <a:solidFill>
                  <a:srgbClr val="FF00FF"/>
                </a:solidFill>
                <a:latin typeface="Calibri"/>
                <a:ea typeface="Calibri"/>
                <a:cs typeface="Calibri"/>
                <a:sym typeface="Calibri"/>
              </a:rPr>
              <a:t> element</a:t>
            </a:r>
            <a:r>
              <a:rPr lang="en-US" sz="2800" b="0" i="0" u="none" strike="noStrike" cap="none" dirty="0">
                <a:solidFill>
                  <a:schemeClr val="dk1"/>
                </a:solidFill>
                <a:latin typeface="Calibri"/>
                <a:ea typeface="Calibri"/>
                <a:cs typeface="Calibri"/>
                <a:sym typeface="Calibri"/>
              </a:rPr>
              <a:t>, we need </a:t>
            </a:r>
            <a:r>
              <a:rPr lang="en-US" sz="2800" b="0" i="0" u="none" strike="noStrike" cap="none" dirty="0">
                <a:solidFill>
                  <a:srgbClr val="C55A11"/>
                </a:solidFill>
                <a:latin typeface="Calibri"/>
                <a:ea typeface="Calibri"/>
                <a:cs typeface="Calibri"/>
                <a:sym typeface="Calibri"/>
              </a:rPr>
              <a:t>linear time </a:t>
            </a:r>
            <a:r>
              <a:rPr lang="en-US" sz="2800" b="0" i="0" u="none" strike="noStrike" cap="none" dirty="0">
                <a:solidFill>
                  <a:schemeClr val="dk1"/>
                </a:solidFill>
                <a:latin typeface="Calibri"/>
                <a:ea typeface="Calibri"/>
                <a:cs typeface="Calibri"/>
                <a:sym typeface="Calibri"/>
              </a:rPr>
              <a:t>to copy over to new internal array. </a:t>
            </a:r>
            <a:r>
              <a:rPr lang="en-US" sz="2800" b="0" i="0" u="none" strike="noStrike" cap="none" dirty="0">
                <a:solidFill>
                  <a:schemeClr val="dk1"/>
                </a:solidFill>
                <a:latin typeface="Calibri"/>
                <a:ea typeface="Calibri"/>
                <a:cs typeface="Calibri"/>
                <a:sym typeface="Wingdings" panose="05000000000000000000" pitchFamily="2" charset="2"/>
              </a:rPr>
              <a:t></a:t>
            </a:r>
            <a:endParaRPr sz="2800" b="0" i="0" u="none" strike="noStrike" cap="none" dirty="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But! For the next 9 elements, we have </a:t>
            </a:r>
            <a:r>
              <a:rPr lang="en-US" sz="2400" b="0" i="0" u="none" strike="noStrike" cap="none" dirty="0">
                <a:solidFill>
                  <a:schemeClr val="accent1"/>
                </a:solidFill>
                <a:latin typeface="Calibri"/>
                <a:ea typeface="Calibri"/>
                <a:cs typeface="Calibri"/>
                <a:sym typeface="Calibri"/>
              </a:rPr>
              <a:t>constant time</a:t>
            </a:r>
            <a:r>
              <a:rPr lang="en-US" sz="2400" b="0" i="0" u="none" strike="noStrike" cap="none" dirty="0">
                <a:solidFill>
                  <a:schemeClr val="dk1"/>
                </a:solidFill>
                <a:latin typeface="Calibri"/>
                <a:ea typeface="Calibri"/>
                <a:cs typeface="Calibri"/>
                <a:sym typeface="Calibri"/>
              </a:rPr>
              <a:t>! </a:t>
            </a:r>
            <a:r>
              <a:rPr lang="en-US" sz="2400" b="0" i="0" u="none" strike="noStrike" cap="none" dirty="0">
                <a:solidFill>
                  <a:schemeClr val="dk1"/>
                </a:solidFill>
                <a:latin typeface="Calibri"/>
                <a:ea typeface="Calibri"/>
                <a:cs typeface="Calibri"/>
                <a:sym typeface="Wingdings" panose="05000000000000000000" pitchFamily="2" charset="2"/>
              </a:rPr>
              <a:t></a:t>
            </a:r>
            <a:endParaRPr sz="2400" b="0" i="0" u="none" strike="noStrike" cap="none"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Another example: Java Arraylists</a:t>
            </a:r>
            <a:endParaRPr sz="4400" b="0" i="0" u="none" strike="noStrike" cap="none">
              <a:solidFill>
                <a:schemeClr val="dk1"/>
              </a:solidFill>
              <a:latin typeface="Calibri"/>
              <a:ea typeface="Calibri"/>
              <a:cs typeface="Calibri"/>
              <a:sym typeface="Calibri"/>
            </a:endParaRPr>
          </a:p>
        </p:txBody>
      </p:sp>
      <p:sp>
        <p:nvSpPr>
          <p:cNvPr id="365" name="Google Shape;365;p43"/>
          <p:cNvSpPr txBox="1">
            <a:spLocks noGrp="1"/>
          </p:cNvSpPr>
          <p:nvPr>
            <p:ph type="body" idx="1"/>
          </p:nvPr>
        </p:nvSpPr>
        <p:spPr>
          <a:xfrm>
            <a:off x="838200" y="1825625"/>
            <a:ext cx="10515600" cy="4351338"/>
          </a:xfrm>
          <a:prstGeom prst="rect">
            <a:avLst/>
          </a:prstGeom>
          <a:blipFill rotWithShape="1">
            <a:blip r:embed="rId3">
              <a:alphaModFix/>
            </a:blip>
            <a:stretch>
              <a:fillRect l="-964" t="-2631" b="-3215"/>
            </a:stretch>
          </a:blip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latin typeface="Calibri"/>
                <a:ea typeface="Calibri"/>
                <a:cs typeface="Calibri"/>
                <a:sym typeface="Calibri"/>
              </a:rPr>
              <a:t> </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221E-950B-45E3-837A-D3E535D18055}"/>
              </a:ext>
            </a:extLst>
          </p:cNvPr>
          <p:cNvSpPr>
            <a:spLocks noGrp="1"/>
          </p:cNvSpPr>
          <p:nvPr>
            <p:ph type="title"/>
          </p:nvPr>
        </p:nvSpPr>
        <p:spPr/>
        <p:txBody>
          <a:bodyPr/>
          <a:lstStyle/>
          <a:p>
            <a:pPr algn="ctr"/>
            <a:r>
              <a:rPr lang="en-US" dirty="0"/>
              <a:t>Practice</a:t>
            </a:r>
          </a:p>
        </p:txBody>
      </p:sp>
      <p:sp>
        <p:nvSpPr>
          <p:cNvPr id="3" name="Text Placeholder 2">
            <a:extLst>
              <a:ext uri="{FF2B5EF4-FFF2-40B4-BE49-F238E27FC236}">
                <a16:creationId xmlns:a16="http://schemas.microsoft.com/office/drawing/2014/main" id="{E2EDB09F-2177-4C13-99C5-69CF4F98845B}"/>
              </a:ext>
            </a:extLst>
          </p:cNvPr>
          <p:cNvSpPr>
            <a:spLocks noGrp="1"/>
          </p:cNvSpPr>
          <p:nvPr>
            <p:ph type="body" idx="1"/>
          </p:nvPr>
        </p:nvSpPr>
        <p:spPr/>
        <p:txBody>
          <a:bodyPr/>
          <a:lstStyle/>
          <a:p>
            <a:r>
              <a:rPr lang="en-US" dirty="0"/>
              <a:t>Suppose that we have an </a:t>
            </a:r>
            <a:r>
              <a:rPr lang="en-US" dirty="0" err="1">
                <a:latin typeface="Consolas" panose="020B0609020204030204" pitchFamily="49" charset="0"/>
              </a:rPr>
              <a:t>ArrayList</a:t>
            </a:r>
            <a:r>
              <a:rPr lang="en-US" dirty="0"/>
              <a:t> </a:t>
            </a:r>
            <a:r>
              <a:rPr lang="en-US" dirty="0">
                <a:solidFill>
                  <a:schemeClr val="accent2"/>
                </a:solidFill>
                <a:latin typeface="Consolas" panose="020B0609020204030204" pitchFamily="49" charset="0"/>
              </a:rPr>
              <a:t>list1</a:t>
            </a:r>
            <a:r>
              <a:rPr lang="en-US" dirty="0"/>
              <a:t> which </a:t>
            </a:r>
            <a:r>
              <a:rPr lang="en-US" dirty="0">
                <a:solidFill>
                  <a:srgbClr val="7030A0"/>
                </a:solidFill>
              </a:rPr>
              <a:t>begins with 10 cells</a:t>
            </a:r>
            <a:r>
              <a:rPr lang="en-US" dirty="0"/>
              <a:t> and </a:t>
            </a:r>
            <a:r>
              <a:rPr lang="en-US" dirty="0">
                <a:solidFill>
                  <a:srgbClr val="00B050"/>
                </a:solidFill>
              </a:rPr>
              <a:t>adds 10 empty cells </a:t>
            </a:r>
            <a:r>
              <a:rPr lang="en-US" dirty="0"/>
              <a:t>every time it gets full.</a:t>
            </a:r>
          </a:p>
          <a:p>
            <a:pPr lvl="1"/>
            <a:r>
              <a:rPr lang="en-US" dirty="0"/>
              <a:t>Concretely, it will resize itself </a:t>
            </a:r>
            <a:r>
              <a:rPr lang="en-US" b="1" i="1" dirty="0">
                <a:solidFill>
                  <a:srgbClr val="FF66FF"/>
                </a:solidFill>
              </a:rPr>
              <a:t>at the first insertion that happens while it is </a:t>
            </a:r>
            <a:r>
              <a:rPr lang="en-US" b="1" i="1" u="sng" dirty="0">
                <a:solidFill>
                  <a:srgbClr val="FF66FF"/>
                </a:solidFill>
              </a:rPr>
              <a:t>already full.</a:t>
            </a:r>
          </a:p>
          <a:p>
            <a:pPr lvl="1"/>
            <a:r>
              <a:rPr lang="en-US" dirty="0">
                <a:solidFill>
                  <a:schemeClr val="tx1"/>
                </a:solidFill>
              </a:rPr>
              <a:t>So, the first resizing will happen at the </a:t>
            </a:r>
            <a:r>
              <a:rPr lang="en-US" dirty="0">
                <a:solidFill>
                  <a:srgbClr val="0070C0"/>
                </a:solidFill>
              </a:rPr>
              <a:t>eleventh</a:t>
            </a:r>
            <a:r>
              <a:rPr lang="en-US" dirty="0">
                <a:solidFill>
                  <a:schemeClr val="tx1"/>
                </a:solidFill>
              </a:rPr>
              <a:t> insertion.</a:t>
            </a:r>
          </a:p>
        </p:txBody>
      </p:sp>
    </p:spTree>
    <p:extLst>
      <p:ext uri="{BB962C8B-B14F-4D97-AF65-F5344CB8AC3E}">
        <p14:creationId xmlns:p14="http://schemas.microsoft.com/office/powerpoint/2010/main" val="2654817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221E-950B-45E3-837A-D3E535D18055}"/>
              </a:ext>
            </a:extLst>
          </p:cNvPr>
          <p:cNvSpPr>
            <a:spLocks noGrp="1"/>
          </p:cNvSpPr>
          <p:nvPr>
            <p:ph type="title"/>
          </p:nvPr>
        </p:nvSpPr>
        <p:spPr/>
        <p:txBody>
          <a:bodyPr/>
          <a:lstStyle/>
          <a:p>
            <a:pPr algn="ctr"/>
            <a:r>
              <a:rPr lang="en-US" dirty="0"/>
              <a:t>Practice</a:t>
            </a:r>
          </a:p>
        </p:txBody>
      </p:sp>
      <p:sp>
        <p:nvSpPr>
          <p:cNvPr id="3" name="Text Placeholder 2">
            <a:extLst>
              <a:ext uri="{FF2B5EF4-FFF2-40B4-BE49-F238E27FC236}">
                <a16:creationId xmlns:a16="http://schemas.microsoft.com/office/drawing/2014/main" id="{E2EDB09F-2177-4C13-99C5-69CF4F98845B}"/>
              </a:ext>
            </a:extLst>
          </p:cNvPr>
          <p:cNvSpPr>
            <a:spLocks noGrp="1"/>
          </p:cNvSpPr>
          <p:nvPr>
            <p:ph type="body" idx="1"/>
          </p:nvPr>
        </p:nvSpPr>
        <p:spPr/>
        <p:txBody>
          <a:bodyPr/>
          <a:lstStyle/>
          <a:p>
            <a:r>
              <a:rPr lang="en-US" dirty="0"/>
              <a:t>Suppose that we have an </a:t>
            </a:r>
            <a:r>
              <a:rPr lang="en-US" dirty="0" err="1">
                <a:latin typeface="Consolas" panose="020B0609020204030204" pitchFamily="49" charset="0"/>
              </a:rPr>
              <a:t>ArrayList</a:t>
            </a:r>
            <a:r>
              <a:rPr lang="en-US" dirty="0"/>
              <a:t> </a:t>
            </a:r>
            <a:r>
              <a:rPr lang="en-US" dirty="0">
                <a:solidFill>
                  <a:schemeClr val="accent2"/>
                </a:solidFill>
                <a:latin typeface="Consolas" panose="020B0609020204030204" pitchFamily="49" charset="0"/>
              </a:rPr>
              <a:t>list1</a:t>
            </a:r>
            <a:r>
              <a:rPr lang="en-US" dirty="0"/>
              <a:t> which </a:t>
            </a:r>
            <a:r>
              <a:rPr lang="en-US" dirty="0">
                <a:solidFill>
                  <a:srgbClr val="7030A0"/>
                </a:solidFill>
              </a:rPr>
              <a:t>begins with 10 cells</a:t>
            </a:r>
            <a:r>
              <a:rPr lang="en-US" dirty="0"/>
              <a:t> and </a:t>
            </a:r>
            <a:r>
              <a:rPr lang="en-US" dirty="0">
                <a:solidFill>
                  <a:srgbClr val="00B050"/>
                </a:solidFill>
              </a:rPr>
              <a:t>adds 10 empty cells </a:t>
            </a:r>
            <a:r>
              <a:rPr lang="en-US" dirty="0"/>
              <a:t>every time it gets full.</a:t>
            </a:r>
          </a:p>
          <a:p>
            <a:pPr lvl="1"/>
            <a:r>
              <a:rPr lang="en-US" dirty="0"/>
              <a:t>Concretely, it will resize itself </a:t>
            </a:r>
            <a:r>
              <a:rPr lang="en-US" b="1" i="1" dirty="0">
                <a:solidFill>
                  <a:srgbClr val="FF66FF"/>
                </a:solidFill>
              </a:rPr>
              <a:t>at the first insertion that happens while it is </a:t>
            </a:r>
            <a:r>
              <a:rPr lang="en-US" b="1" i="1" u="sng" dirty="0">
                <a:solidFill>
                  <a:srgbClr val="FF66FF"/>
                </a:solidFill>
              </a:rPr>
              <a:t>already full.</a:t>
            </a:r>
          </a:p>
          <a:p>
            <a:pPr lvl="1"/>
            <a:r>
              <a:rPr lang="en-US" dirty="0">
                <a:solidFill>
                  <a:schemeClr val="tx1"/>
                </a:solidFill>
              </a:rPr>
              <a:t>So, the first resizing will happen at the </a:t>
            </a:r>
            <a:r>
              <a:rPr lang="en-US" dirty="0">
                <a:solidFill>
                  <a:srgbClr val="0070C0"/>
                </a:solidFill>
              </a:rPr>
              <a:t>eleventh</a:t>
            </a:r>
            <a:r>
              <a:rPr lang="en-US" dirty="0">
                <a:solidFill>
                  <a:schemeClr val="tx1"/>
                </a:solidFill>
              </a:rPr>
              <a:t> insertion.</a:t>
            </a:r>
          </a:p>
          <a:p>
            <a:r>
              <a:rPr lang="en-US" dirty="0"/>
              <a:t>What is the amortized cost of inserting </a:t>
            </a:r>
            <a:r>
              <a:rPr lang="en-US" dirty="0">
                <a:solidFill>
                  <a:srgbClr val="FF0000"/>
                </a:solidFill>
              </a:rPr>
              <a:t>50</a:t>
            </a:r>
            <a:r>
              <a:rPr lang="en-US" dirty="0"/>
              <a:t> elements into </a:t>
            </a:r>
            <a:r>
              <a:rPr lang="en-US" dirty="0">
                <a:solidFill>
                  <a:schemeClr val="accent2"/>
                </a:solidFill>
                <a:latin typeface="Consolas" panose="020B0609020204030204" pitchFamily="49" charset="0"/>
              </a:rPr>
              <a:t>list1</a:t>
            </a:r>
            <a:r>
              <a:rPr lang="en-US" dirty="0"/>
              <a:t>?</a:t>
            </a:r>
          </a:p>
        </p:txBody>
      </p:sp>
      <p:pic>
        <p:nvPicPr>
          <p:cNvPr id="4" name="Picture 3">
            <a:extLst>
              <a:ext uri="{FF2B5EF4-FFF2-40B4-BE49-F238E27FC236}">
                <a16:creationId xmlns:a16="http://schemas.microsoft.com/office/drawing/2014/main" id="{D6DA00C2-0BA1-443A-824D-7911E1FBB77B}"/>
              </a:ext>
            </a:extLst>
          </p:cNvPr>
          <p:cNvPicPr>
            <a:picLocks noChangeAspect="1"/>
          </p:cNvPicPr>
          <p:nvPr/>
        </p:nvPicPr>
        <p:blipFill>
          <a:blip r:embed="rId2"/>
          <a:stretch>
            <a:fillRect/>
          </a:stretch>
        </p:blipFill>
        <p:spPr>
          <a:xfrm>
            <a:off x="4506564" y="4626936"/>
            <a:ext cx="1781941" cy="1758287"/>
          </a:xfrm>
          <a:prstGeom prst="rect">
            <a:avLst/>
          </a:prstGeom>
        </p:spPr>
      </p:pic>
    </p:spTree>
    <p:extLst>
      <p:ext uri="{BB962C8B-B14F-4D97-AF65-F5344CB8AC3E}">
        <p14:creationId xmlns:p14="http://schemas.microsoft.com/office/powerpoint/2010/main" val="411347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221E-950B-45E3-837A-D3E535D18055}"/>
              </a:ext>
            </a:extLst>
          </p:cNvPr>
          <p:cNvSpPr>
            <a:spLocks noGrp="1"/>
          </p:cNvSpPr>
          <p:nvPr>
            <p:ph type="title"/>
          </p:nvPr>
        </p:nvSpPr>
        <p:spPr/>
        <p:txBody>
          <a:bodyPr/>
          <a:lstStyle/>
          <a:p>
            <a:pPr algn="ctr"/>
            <a:r>
              <a:rPr lang="en-US" dirty="0"/>
              <a:t>Practice</a:t>
            </a:r>
          </a:p>
        </p:txBody>
      </p:sp>
      <p:sp>
        <p:nvSpPr>
          <p:cNvPr id="3" name="Text Placeholder 2">
            <a:extLst>
              <a:ext uri="{FF2B5EF4-FFF2-40B4-BE49-F238E27FC236}">
                <a16:creationId xmlns:a16="http://schemas.microsoft.com/office/drawing/2014/main" id="{E2EDB09F-2177-4C13-99C5-69CF4F98845B}"/>
              </a:ext>
            </a:extLst>
          </p:cNvPr>
          <p:cNvSpPr>
            <a:spLocks noGrp="1"/>
          </p:cNvSpPr>
          <p:nvPr>
            <p:ph type="body" idx="1"/>
          </p:nvPr>
        </p:nvSpPr>
        <p:spPr/>
        <p:txBody>
          <a:bodyPr/>
          <a:lstStyle/>
          <a:p>
            <a:r>
              <a:rPr lang="en-US" dirty="0"/>
              <a:t>Suppose that we have an </a:t>
            </a:r>
            <a:r>
              <a:rPr lang="en-US" dirty="0" err="1">
                <a:latin typeface="Consolas" panose="020B0609020204030204" pitchFamily="49" charset="0"/>
              </a:rPr>
              <a:t>ArrayList</a:t>
            </a:r>
            <a:r>
              <a:rPr lang="en-US" dirty="0"/>
              <a:t> </a:t>
            </a:r>
            <a:r>
              <a:rPr lang="en-US" dirty="0">
                <a:solidFill>
                  <a:schemeClr val="accent2"/>
                </a:solidFill>
                <a:latin typeface="Consolas" panose="020B0609020204030204" pitchFamily="49" charset="0"/>
              </a:rPr>
              <a:t>list1</a:t>
            </a:r>
            <a:r>
              <a:rPr lang="en-US" dirty="0"/>
              <a:t> which </a:t>
            </a:r>
            <a:r>
              <a:rPr lang="en-US" dirty="0">
                <a:solidFill>
                  <a:srgbClr val="7030A0"/>
                </a:solidFill>
              </a:rPr>
              <a:t>begins with 10 cells</a:t>
            </a:r>
            <a:r>
              <a:rPr lang="en-US" dirty="0"/>
              <a:t> and </a:t>
            </a:r>
            <a:r>
              <a:rPr lang="en-US" dirty="0">
                <a:solidFill>
                  <a:srgbClr val="00B050"/>
                </a:solidFill>
              </a:rPr>
              <a:t>adds 10 empty cells </a:t>
            </a:r>
            <a:r>
              <a:rPr lang="en-US" dirty="0"/>
              <a:t>every time it gets full.</a:t>
            </a:r>
          </a:p>
          <a:p>
            <a:pPr lvl="1"/>
            <a:r>
              <a:rPr lang="en-US" dirty="0"/>
              <a:t>Concretely, it will resize itself </a:t>
            </a:r>
            <a:r>
              <a:rPr lang="en-US" b="1" i="1" dirty="0">
                <a:solidFill>
                  <a:srgbClr val="FF66FF"/>
                </a:solidFill>
              </a:rPr>
              <a:t>at the first insertion that happens while it is </a:t>
            </a:r>
            <a:r>
              <a:rPr lang="en-US" b="1" i="1" u="sng" dirty="0">
                <a:solidFill>
                  <a:srgbClr val="FF66FF"/>
                </a:solidFill>
              </a:rPr>
              <a:t>already full.</a:t>
            </a:r>
          </a:p>
          <a:p>
            <a:pPr lvl="1"/>
            <a:r>
              <a:rPr lang="en-US" dirty="0">
                <a:solidFill>
                  <a:schemeClr val="tx1"/>
                </a:solidFill>
              </a:rPr>
              <a:t>So, the first resizing will happen at the </a:t>
            </a:r>
            <a:r>
              <a:rPr lang="en-US" dirty="0">
                <a:solidFill>
                  <a:srgbClr val="0070C0"/>
                </a:solidFill>
              </a:rPr>
              <a:t>eleventh</a:t>
            </a:r>
            <a:r>
              <a:rPr lang="en-US" dirty="0">
                <a:solidFill>
                  <a:schemeClr val="tx1"/>
                </a:solidFill>
              </a:rPr>
              <a:t> insertion.</a:t>
            </a:r>
          </a:p>
          <a:p>
            <a:r>
              <a:rPr lang="en-US" dirty="0"/>
              <a:t>What is the amortized cost of inserting </a:t>
            </a:r>
            <a:r>
              <a:rPr lang="en-US" dirty="0">
                <a:solidFill>
                  <a:srgbClr val="FF0000"/>
                </a:solidFill>
              </a:rPr>
              <a:t>50</a:t>
            </a:r>
            <a:r>
              <a:rPr lang="en-US" dirty="0"/>
              <a:t> elements into </a:t>
            </a:r>
            <a:r>
              <a:rPr lang="en-US" dirty="0">
                <a:solidFill>
                  <a:schemeClr val="accent2"/>
                </a:solidFill>
                <a:latin typeface="Consolas" panose="020B0609020204030204" pitchFamily="49" charset="0"/>
              </a:rPr>
              <a:t>list1</a:t>
            </a:r>
            <a:r>
              <a:rPr lang="en-US" dirty="0"/>
              <a:t>?</a:t>
            </a:r>
          </a:p>
        </p:txBody>
      </p:sp>
      <p:pic>
        <p:nvPicPr>
          <p:cNvPr id="4" name="Picture 3">
            <a:extLst>
              <a:ext uri="{FF2B5EF4-FFF2-40B4-BE49-F238E27FC236}">
                <a16:creationId xmlns:a16="http://schemas.microsoft.com/office/drawing/2014/main" id="{D6DA00C2-0BA1-443A-824D-7911E1FBB77B}"/>
              </a:ext>
            </a:extLst>
          </p:cNvPr>
          <p:cNvPicPr>
            <a:picLocks noChangeAspect="1"/>
          </p:cNvPicPr>
          <p:nvPr/>
        </p:nvPicPr>
        <p:blipFill>
          <a:blip r:embed="rId2"/>
          <a:stretch>
            <a:fillRect/>
          </a:stretch>
        </p:blipFill>
        <p:spPr>
          <a:xfrm>
            <a:off x="4506564" y="4626936"/>
            <a:ext cx="1781941" cy="1758287"/>
          </a:xfrm>
          <a:prstGeom prst="rect">
            <a:avLst/>
          </a:prstGeom>
        </p:spPr>
      </p:pic>
      <p:sp>
        <p:nvSpPr>
          <p:cNvPr id="5" name="TextBox 4">
            <a:extLst>
              <a:ext uri="{FF2B5EF4-FFF2-40B4-BE49-F238E27FC236}">
                <a16:creationId xmlns:a16="http://schemas.microsoft.com/office/drawing/2014/main" id="{1DAEE55E-AEB5-4D90-9242-EB00C5C54DB0}"/>
              </a:ext>
            </a:extLst>
          </p:cNvPr>
          <p:cNvSpPr txBox="1"/>
          <p:nvPr/>
        </p:nvSpPr>
        <p:spPr>
          <a:xfrm>
            <a:off x="6440907" y="5290635"/>
            <a:ext cx="2759242" cy="430887"/>
          </a:xfrm>
          <a:prstGeom prst="rect">
            <a:avLst/>
          </a:prstGeom>
          <a:noFill/>
        </p:spPr>
        <p:txBody>
          <a:bodyPr wrap="square" rtlCol="0">
            <a:spAutoFit/>
          </a:bodyPr>
          <a:lstStyle/>
          <a:p>
            <a:r>
              <a:rPr lang="en-US" sz="2200" dirty="0">
                <a:solidFill>
                  <a:srgbClr val="FF0000"/>
                </a:solidFill>
              </a:rPr>
              <a:t>Worksheet time!</a:t>
            </a:r>
          </a:p>
        </p:txBody>
      </p:sp>
    </p:spTree>
    <p:extLst>
      <p:ext uri="{BB962C8B-B14F-4D97-AF65-F5344CB8AC3E}">
        <p14:creationId xmlns:p14="http://schemas.microsoft.com/office/powerpoint/2010/main" val="83552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221E-950B-45E3-837A-D3E535D18055}"/>
              </a:ext>
            </a:extLst>
          </p:cNvPr>
          <p:cNvSpPr>
            <a:spLocks noGrp="1"/>
          </p:cNvSpPr>
          <p:nvPr>
            <p:ph type="title"/>
          </p:nvPr>
        </p:nvSpPr>
        <p:spPr/>
        <p:txBody>
          <a:bodyPr/>
          <a:lstStyle/>
          <a:p>
            <a:pPr algn="ctr"/>
            <a:r>
              <a:rPr lang="en-US" dirty="0"/>
              <a:t>Practice</a:t>
            </a:r>
          </a:p>
        </p:txBody>
      </p:sp>
      <p:sp>
        <p:nvSpPr>
          <p:cNvPr id="3" name="Text Placeholder 2">
            <a:extLst>
              <a:ext uri="{FF2B5EF4-FFF2-40B4-BE49-F238E27FC236}">
                <a16:creationId xmlns:a16="http://schemas.microsoft.com/office/drawing/2014/main" id="{E2EDB09F-2177-4C13-99C5-69CF4F98845B}"/>
              </a:ext>
            </a:extLst>
          </p:cNvPr>
          <p:cNvSpPr>
            <a:spLocks noGrp="1"/>
          </p:cNvSpPr>
          <p:nvPr>
            <p:ph type="body" idx="1"/>
          </p:nvPr>
        </p:nvSpPr>
        <p:spPr/>
        <p:txBody>
          <a:bodyPr/>
          <a:lstStyle/>
          <a:p>
            <a:r>
              <a:rPr lang="en-US" dirty="0"/>
              <a:t>Suppose now that we have an </a:t>
            </a:r>
            <a:r>
              <a:rPr lang="en-US" dirty="0" err="1">
                <a:latin typeface="Consolas" panose="020B0609020204030204" pitchFamily="49" charset="0"/>
              </a:rPr>
              <a:t>ArrayList</a:t>
            </a:r>
            <a:r>
              <a:rPr lang="en-US" dirty="0"/>
              <a:t> </a:t>
            </a:r>
            <a:r>
              <a:rPr lang="en-US" dirty="0">
                <a:solidFill>
                  <a:schemeClr val="accent2"/>
                </a:solidFill>
                <a:latin typeface="Consolas" panose="020B0609020204030204" pitchFamily="49" charset="0"/>
              </a:rPr>
              <a:t>list2</a:t>
            </a:r>
            <a:r>
              <a:rPr lang="en-US" dirty="0"/>
              <a:t> which </a:t>
            </a:r>
            <a:r>
              <a:rPr lang="en-US" dirty="0">
                <a:solidFill>
                  <a:srgbClr val="7030A0"/>
                </a:solidFill>
              </a:rPr>
              <a:t>begins with 10 cells</a:t>
            </a:r>
            <a:r>
              <a:rPr lang="en-US" dirty="0"/>
              <a:t> and </a:t>
            </a:r>
            <a:r>
              <a:rPr lang="en-US" dirty="0">
                <a:solidFill>
                  <a:srgbClr val="00B050"/>
                </a:solidFill>
              </a:rPr>
              <a:t>doubles its size </a:t>
            </a:r>
            <a:r>
              <a:rPr lang="en-US" dirty="0"/>
              <a:t>every time it gets full!</a:t>
            </a:r>
          </a:p>
          <a:p>
            <a:r>
              <a:rPr lang="en-US" dirty="0"/>
              <a:t>What is the amortized cost of inserting </a:t>
            </a:r>
            <a:r>
              <a:rPr lang="en-US" dirty="0">
                <a:solidFill>
                  <a:srgbClr val="FF0000"/>
                </a:solidFill>
              </a:rPr>
              <a:t>50</a:t>
            </a:r>
            <a:r>
              <a:rPr lang="en-US" dirty="0"/>
              <a:t> elements into </a:t>
            </a:r>
            <a:r>
              <a:rPr lang="en-US" dirty="0">
                <a:solidFill>
                  <a:schemeClr val="accent2"/>
                </a:solidFill>
                <a:latin typeface="Consolas" panose="020B0609020204030204" pitchFamily="49" charset="0"/>
              </a:rPr>
              <a:t>list2</a:t>
            </a:r>
            <a:r>
              <a:rPr lang="en-US" dirty="0"/>
              <a:t>?</a:t>
            </a:r>
          </a:p>
        </p:txBody>
      </p:sp>
      <p:pic>
        <p:nvPicPr>
          <p:cNvPr id="4" name="Picture 3">
            <a:extLst>
              <a:ext uri="{FF2B5EF4-FFF2-40B4-BE49-F238E27FC236}">
                <a16:creationId xmlns:a16="http://schemas.microsoft.com/office/drawing/2014/main" id="{D6DA00C2-0BA1-443A-824D-7911E1FBB77B}"/>
              </a:ext>
            </a:extLst>
          </p:cNvPr>
          <p:cNvPicPr>
            <a:picLocks noChangeAspect="1"/>
          </p:cNvPicPr>
          <p:nvPr/>
        </p:nvPicPr>
        <p:blipFill>
          <a:blip r:embed="rId2"/>
          <a:stretch>
            <a:fillRect/>
          </a:stretch>
        </p:blipFill>
        <p:spPr>
          <a:xfrm>
            <a:off x="4618859" y="3503989"/>
            <a:ext cx="1781941" cy="1758287"/>
          </a:xfrm>
          <a:prstGeom prst="rect">
            <a:avLst/>
          </a:prstGeom>
        </p:spPr>
      </p:pic>
    </p:spTree>
    <p:extLst>
      <p:ext uri="{BB962C8B-B14F-4D97-AF65-F5344CB8AC3E}">
        <p14:creationId xmlns:p14="http://schemas.microsoft.com/office/powerpoint/2010/main" val="2110560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#3: </a:t>
            </a:r>
            <a:r>
              <a:rPr lang="en-US" sz="4400" b="1" i="1" u="sng" strike="noStrike" cap="none">
                <a:solidFill>
                  <a:schemeClr val="accent2"/>
                </a:solidFill>
                <a:latin typeface="Calibri"/>
                <a:ea typeface="Calibri"/>
                <a:cs typeface="Calibri"/>
                <a:sym typeface="Calibri"/>
              </a:rPr>
              <a:t>Amortized Complexity</a:t>
            </a:r>
            <a:endParaRPr/>
          </a:p>
        </p:txBody>
      </p:sp>
      <p:sp>
        <p:nvSpPr>
          <p:cNvPr id="371" name="Google Shape;37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If most of the time our operation runs </a:t>
            </a:r>
            <a:r>
              <a:rPr lang="en-US" sz="2800" b="0" i="0" u="none" strike="noStrike" cap="none">
                <a:solidFill>
                  <a:srgbClr val="FF0000"/>
                </a:solidFill>
                <a:latin typeface="Calibri"/>
                <a:ea typeface="Calibri"/>
                <a:cs typeface="Calibri"/>
                <a:sym typeface="Calibri"/>
              </a:rPr>
              <a:t>very fast</a:t>
            </a:r>
            <a:r>
              <a:rPr lang="en-US" sz="2800" b="0" i="0" u="none" strike="noStrike" cap="none">
                <a:solidFill>
                  <a:schemeClr val="dk1"/>
                </a:solidFill>
                <a:latin typeface="Calibri"/>
                <a:ea typeface="Calibri"/>
                <a:cs typeface="Calibri"/>
                <a:sym typeface="Calibri"/>
              </a:rPr>
              <a:t>, are we willing to accept </a:t>
            </a:r>
            <a:r>
              <a:rPr lang="en-US" sz="2800" b="0" i="0" u="none" strike="noStrike" cap="none">
                <a:solidFill>
                  <a:srgbClr val="0070C0"/>
                </a:solidFill>
                <a:latin typeface="Calibri"/>
                <a:ea typeface="Calibri"/>
                <a:cs typeface="Calibri"/>
                <a:sym typeface="Calibri"/>
              </a:rPr>
              <a:t>bad performance once in a while</a:t>
            </a:r>
            <a:r>
              <a:rPr lang="en-US" sz="2800" b="0" i="0" u="none" strike="noStrike" cap="none">
                <a:solidFill>
                  <a:schemeClr val="dk1"/>
                </a:solidFill>
                <a:latin typeface="Calibri"/>
                <a:ea typeface="Calibri"/>
                <a:cs typeface="Calibri"/>
                <a:sym typeface="Calibri"/>
              </a:rPr>
              <a:t>?</a:t>
            </a:r>
            <a:endParaRPr/>
          </a:p>
          <a:p>
            <a:pPr marL="685800" marR="0" lvl="1" indent="-228600" algn="l" rtl="0">
              <a:lnSpc>
                <a:spcPct val="90000"/>
              </a:lnSpc>
              <a:spcBef>
                <a:spcPts val="500"/>
              </a:spcBef>
              <a:spcAft>
                <a:spcPts val="0"/>
              </a:spcAft>
              <a:buClr>
                <a:srgbClr val="548135"/>
              </a:buClr>
              <a:buSzPts val="2400"/>
              <a:buFont typeface="Arial"/>
              <a:buChar char="•"/>
            </a:pPr>
            <a:r>
              <a:rPr lang="en-US" sz="2400" b="0" i="0" u="none" strike="noStrike" cap="none">
                <a:solidFill>
                  <a:srgbClr val="548135"/>
                </a:solidFill>
                <a:latin typeface="Calibri"/>
                <a:ea typeface="Calibri"/>
                <a:cs typeface="Calibri"/>
                <a:sym typeface="Calibri"/>
              </a:rPr>
              <a:t>Amortized analysis</a:t>
            </a:r>
            <a:r>
              <a:rPr lang="en-US" sz="2400" b="0" i="0" u="none" strike="noStrike" cap="none">
                <a:solidFill>
                  <a:schemeClr val="dk1"/>
                </a:solidFill>
                <a:latin typeface="Calibri"/>
                <a:ea typeface="Calibri"/>
                <a:cs typeface="Calibri"/>
                <a:sym typeface="Calibri"/>
              </a:rPr>
              <a:t> can answer this question.</a:t>
            </a:r>
            <a:endParaRPr/>
          </a:p>
          <a:p>
            <a:pPr marL="228600" marR="0" lvl="0" indent="-228600" algn="l" rtl="0">
              <a:lnSpc>
                <a:spcPct val="90000"/>
              </a:lnSpc>
              <a:spcBef>
                <a:spcPts val="1000"/>
              </a:spcBef>
              <a:spcAft>
                <a:spcPts val="0"/>
              </a:spcAft>
              <a:buClr>
                <a:srgbClr val="7030A0"/>
              </a:buClr>
              <a:buSzPts val="2800"/>
              <a:buFont typeface="Arial"/>
              <a:buChar char="•"/>
            </a:pPr>
            <a:r>
              <a:rPr lang="en-US" sz="2800" b="0" i="0" u="none" strike="noStrike" cap="none">
                <a:solidFill>
                  <a:srgbClr val="7030A0"/>
                </a:solidFill>
                <a:latin typeface="Consolas"/>
                <a:ea typeface="Consolas"/>
                <a:cs typeface="Consolas"/>
                <a:sym typeface="Consolas"/>
              </a:rPr>
              <a:t>ArrayList</a:t>
            </a:r>
            <a:r>
              <a:rPr lang="en-US" sz="2800" b="0" i="0" u="none" strike="noStrike" cap="none">
                <a:solidFill>
                  <a:srgbClr val="7030A0"/>
                </a:solidFill>
                <a:latin typeface="Calibri"/>
                <a:ea typeface="Calibri"/>
                <a:cs typeface="Calibri"/>
                <a:sym typeface="Calibri"/>
              </a:rPr>
              <a:t>s, Splay Trees and Self-organizing hash tables </a:t>
            </a:r>
            <a:r>
              <a:rPr lang="en-US" sz="2800" b="0" i="0" u="none" strike="noStrike" cap="none">
                <a:solidFill>
                  <a:schemeClr val="dk1"/>
                </a:solidFill>
                <a:latin typeface="Calibri"/>
                <a:ea typeface="Calibri"/>
                <a:cs typeface="Calibri"/>
                <a:sym typeface="Calibri"/>
              </a:rPr>
              <a:t>are all data structures where </a:t>
            </a:r>
            <a:r>
              <a:rPr lang="en-US" sz="2800" b="0" i="0" u="none" strike="noStrike" cap="none">
                <a:solidFill>
                  <a:srgbClr val="BF9000"/>
                </a:solidFill>
                <a:latin typeface="Calibri"/>
                <a:ea typeface="Calibri"/>
                <a:cs typeface="Calibri"/>
                <a:sym typeface="Calibri"/>
              </a:rPr>
              <a:t>certain operations </a:t>
            </a:r>
            <a:r>
              <a:rPr lang="en-US" sz="2800" b="0" i="0" u="none" strike="noStrike" cap="none">
                <a:solidFill>
                  <a:schemeClr val="dk1"/>
                </a:solidFill>
                <a:latin typeface="Calibri"/>
                <a:ea typeface="Calibri"/>
                <a:cs typeface="Calibri"/>
                <a:sym typeface="Calibri"/>
              </a:rPr>
              <a:t>have </a:t>
            </a:r>
            <a:r>
              <a:rPr lang="en-US" sz="2800" b="0" i="0" u="none" strike="noStrike" cap="none">
                <a:solidFill>
                  <a:srgbClr val="FF00FF"/>
                </a:solidFill>
                <a:latin typeface="Calibri"/>
                <a:ea typeface="Calibri"/>
                <a:cs typeface="Calibri"/>
                <a:sym typeface="Calibri"/>
              </a:rPr>
              <a:t>amortized constant </a:t>
            </a:r>
            <a:r>
              <a:rPr lang="en-US" sz="2800" b="0" i="0" u="none" strike="noStrike" cap="none">
                <a:solidFill>
                  <a:schemeClr val="dk1"/>
                </a:solidFill>
                <a:latin typeface="Calibri"/>
                <a:ea typeface="Calibri"/>
                <a:cs typeface="Calibri"/>
                <a:sym typeface="Calibri"/>
              </a:rPr>
              <a:t>complexity!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#3: </a:t>
            </a:r>
            <a:r>
              <a:rPr lang="en-US" sz="4400" b="1" i="1" u="sng" strike="noStrike" cap="none">
                <a:solidFill>
                  <a:schemeClr val="accent2"/>
                </a:solidFill>
                <a:latin typeface="Calibri"/>
                <a:ea typeface="Calibri"/>
                <a:cs typeface="Calibri"/>
                <a:sym typeface="Calibri"/>
              </a:rPr>
              <a:t>Amortized Complexity</a:t>
            </a:r>
            <a:endParaRPr/>
          </a:p>
        </p:txBody>
      </p:sp>
      <mc:AlternateContent xmlns:mc="http://schemas.openxmlformats.org/markup-compatibility/2006" xmlns:a14="http://schemas.microsoft.com/office/drawing/2010/main">
        <mc:Choice Requires="a14">
          <p:sp>
            <p:nvSpPr>
              <p:cNvPr id="371" name="Google Shape;37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If most of the time our operation runs </a:t>
                </a:r>
                <a:r>
                  <a:rPr lang="en-US" sz="2800" b="0" i="0" u="none" strike="noStrike" cap="none" dirty="0">
                    <a:solidFill>
                      <a:srgbClr val="FF0000"/>
                    </a:solidFill>
                    <a:latin typeface="Calibri"/>
                    <a:ea typeface="Calibri"/>
                    <a:cs typeface="Calibri"/>
                    <a:sym typeface="Calibri"/>
                  </a:rPr>
                  <a:t>very fast</a:t>
                </a:r>
                <a:r>
                  <a:rPr lang="en-US" sz="2800" b="0" i="0" u="none" strike="noStrike" cap="none" dirty="0">
                    <a:solidFill>
                      <a:schemeClr val="dk1"/>
                    </a:solidFill>
                    <a:latin typeface="Calibri"/>
                    <a:ea typeface="Calibri"/>
                    <a:cs typeface="Calibri"/>
                    <a:sym typeface="Calibri"/>
                  </a:rPr>
                  <a:t>, are we willing to accept </a:t>
                </a:r>
                <a:r>
                  <a:rPr lang="en-US" sz="2800" b="0" i="0" u="none" strike="noStrike" cap="none" dirty="0">
                    <a:solidFill>
                      <a:srgbClr val="0070C0"/>
                    </a:solidFill>
                    <a:latin typeface="Calibri"/>
                    <a:ea typeface="Calibri"/>
                    <a:cs typeface="Calibri"/>
                    <a:sym typeface="Calibri"/>
                  </a:rPr>
                  <a:t>bad performance once in a while</a:t>
                </a:r>
                <a:r>
                  <a:rPr lang="en-US" sz="2800" b="0" i="0" u="none" strike="noStrike" cap="none" dirty="0">
                    <a:solidFill>
                      <a:schemeClr val="dk1"/>
                    </a:solidFill>
                    <a:latin typeface="Calibri"/>
                    <a:ea typeface="Calibri"/>
                    <a:cs typeface="Calibri"/>
                    <a:sym typeface="Calibri"/>
                  </a:rPr>
                  <a:t>?</a:t>
                </a:r>
                <a:endParaRPr lang="en-US" dirty="0"/>
              </a:p>
              <a:p>
                <a:pPr marL="685800" marR="0" lvl="1" indent="-228600" algn="l" rtl="0">
                  <a:lnSpc>
                    <a:spcPct val="90000"/>
                  </a:lnSpc>
                  <a:spcBef>
                    <a:spcPts val="500"/>
                  </a:spcBef>
                  <a:spcAft>
                    <a:spcPts val="0"/>
                  </a:spcAft>
                  <a:buClr>
                    <a:srgbClr val="548135"/>
                  </a:buClr>
                  <a:buSzPts val="2400"/>
                  <a:buFont typeface="Arial"/>
                  <a:buChar char="•"/>
                </a:pPr>
                <a:r>
                  <a:rPr lang="en-US" sz="2400" b="0" i="0" u="none" strike="noStrike" cap="none" dirty="0">
                    <a:solidFill>
                      <a:srgbClr val="548135"/>
                    </a:solidFill>
                    <a:latin typeface="Calibri"/>
                    <a:ea typeface="Calibri"/>
                    <a:cs typeface="Calibri"/>
                    <a:sym typeface="Calibri"/>
                  </a:rPr>
                  <a:t>Amortized analysis</a:t>
                </a:r>
                <a:r>
                  <a:rPr lang="en-US" sz="2400" b="0" i="0" u="none" strike="noStrike" cap="none" dirty="0">
                    <a:solidFill>
                      <a:schemeClr val="dk1"/>
                    </a:solidFill>
                    <a:latin typeface="Calibri"/>
                    <a:ea typeface="Calibri"/>
                    <a:cs typeface="Calibri"/>
                    <a:sym typeface="Calibri"/>
                  </a:rPr>
                  <a:t> can answer this question.</a:t>
                </a:r>
                <a:endParaRPr lang="en-US" dirty="0"/>
              </a:p>
              <a:p>
                <a:pPr marL="228600" marR="0" lvl="0" indent="-228600" algn="l" rtl="0">
                  <a:lnSpc>
                    <a:spcPct val="90000"/>
                  </a:lnSpc>
                  <a:spcBef>
                    <a:spcPts val="1000"/>
                  </a:spcBef>
                  <a:spcAft>
                    <a:spcPts val="0"/>
                  </a:spcAft>
                  <a:buClr>
                    <a:srgbClr val="7030A0"/>
                  </a:buClr>
                  <a:buSzPts val="2800"/>
                  <a:buFont typeface="Arial"/>
                  <a:buChar char="•"/>
                </a:pPr>
                <a:r>
                  <a:rPr lang="en-US" sz="2800" b="0" i="0" u="none" strike="noStrike" cap="none" dirty="0" err="1">
                    <a:solidFill>
                      <a:srgbClr val="7030A0"/>
                    </a:solidFill>
                    <a:latin typeface="Consolas"/>
                    <a:ea typeface="Consolas"/>
                    <a:cs typeface="Consolas"/>
                    <a:sym typeface="Consolas"/>
                  </a:rPr>
                  <a:t>ArrayList</a:t>
                </a:r>
                <a:r>
                  <a:rPr lang="en-US" sz="2800" b="0" i="0" u="none" strike="noStrike" cap="none" dirty="0" err="1">
                    <a:solidFill>
                      <a:srgbClr val="7030A0"/>
                    </a:solidFill>
                    <a:latin typeface="Calibri"/>
                    <a:ea typeface="Calibri"/>
                    <a:cs typeface="Calibri"/>
                    <a:sym typeface="Calibri"/>
                  </a:rPr>
                  <a:t>s</a:t>
                </a:r>
                <a:r>
                  <a:rPr lang="en-US" sz="2800" b="0" i="0" u="none" strike="noStrike" cap="none" dirty="0">
                    <a:solidFill>
                      <a:srgbClr val="7030A0"/>
                    </a:solidFill>
                    <a:latin typeface="Calibri"/>
                    <a:ea typeface="Calibri"/>
                    <a:cs typeface="Calibri"/>
                    <a:sym typeface="Calibri"/>
                  </a:rPr>
                  <a:t>, Splay Trees and Self-organizing hash tables </a:t>
                </a:r>
                <a:r>
                  <a:rPr lang="en-US" sz="2800" b="0" i="0" u="none" strike="noStrike" cap="none" dirty="0">
                    <a:solidFill>
                      <a:schemeClr val="dk1"/>
                    </a:solidFill>
                    <a:latin typeface="Calibri"/>
                    <a:ea typeface="Calibri"/>
                    <a:cs typeface="Calibri"/>
                    <a:sym typeface="Calibri"/>
                  </a:rPr>
                  <a:t>are all data structures where </a:t>
                </a:r>
                <a:r>
                  <a:rPr lang="en-US" sz="2800" b="0" i="0" u="none" strike="noStrike" cap="none" dirty="0">
                    <a:solidFill>
                      <a:srgbClr val="BF9000"/>
                    </a:solidFill>
                    <a:latin typeface="Calibri"/>
                    <a:ea typeface="Calibri"/>
                    <a:cs typeface="Calibri"/>
                    <a:sym typeface="Calibri"/>
                  </a:rPr>
                  <a:t>certain operations </a:t>
                </a:r>
                <a:r>
                  <a:rPr lang="en-US" sz="2800" b="0" i="0" u="none" strike="noStrike" cap="none" dirty="0">
                    <a:solidFill>
                      <a:schemeClr val="dk1"/>
                    </a:solidFill>
                    <a:latin typeface="Calibri"/>
                    <a:ea typeface="Calibri"/>
                    <a:cs typeface="Calibri"/>
                    <a:sym typeface="Calibri"/>
                  </a:rPr>
                  <a:t>have </a:t>
                </a:r>
                <a:r>
                  <a:rPr lang="en-US" sz="2800" b="0" i="0" u="none" strike="noStrike" cap="none" dirty="0">
                    <a:solidFill>
                      <a:srgbClr val="FF00FF"/>
                    </a:solidFill>
                    <a:latin typeface="Calibri"/>
                    <a:ea typeface="Calibri"/>
                    <a:cs typeface="Calibri"/>
                    <a:sym typeface="Calibri"/>
                  </a:rPr>
                  <a:t>amortized constant </a:t>
                </a:r>
                <a:r>
                  <a:rPr lang="en-US" sz="2800" b="0" i="0" u="none" strike="noStrike" cap="none" dirty="0">
                    <a:solidFill>
                      <a:schemeClr val="dk1"/>
                    </a:solidFill>
                    <a:latin typeface="Calibri"/>
                    <a:ea typeface="Calibri"/>
                    <a:cs typeface="Calibri"/>
                    <a:sym typeface="Calibri"/>
                  </a:rPr>
                  <a:t>complexity!</a:t>
                </a:r>
              </a:p>
              <a:p>
                <a:pPr marL="228600" marR="0" lvl="0" indent="-228600" algn="l" rtl="0">
                  <a:lnSpc>
                    <a:spcPct val="90000"/>
                  </a:lnSpc>
                  <a:spcBef>
                    <a:spcPts val="1000"/>
                  </a:spcBef>
                  <a:spcAft>
                    <a:spcPts val="0"/>
                  </a:spcAft>
                  <a:buClr>
                    <a:srgbClr val="7030A0"/>
                  </a:buClr>
                  <a:buSzPts val="2800"/>
                  <a:buFont typeface="Arial"/>
                  <a:buChar char="•"/>
                </a:pPr>
                <a:r>
                  <a:rPr lang="en-US" dirty="0"/>
                  <a:t>Amortized </a:t>
                </a:r>
                <a:r>
                  <a:rPr lang="en-US" dirty="0">
                    <a:solidFill>
                      <a:schemeClr val="accent4">
                        <a:lumMod val="75000"/>
                      </a:schemeClr>
                    </a:solidFill>
                  </a:rPr>
                  <a:t>complexity</a:t>
                </a:r>
                <a:r>
                  <a:rPr lang="en-US" dirty="0"/>
                  <a:t>: An expression in big-Oh notation or English</a:t>
                </a:r>
              </a:p>
              <a:p>
                <a:pPr marL="685800" lvl="1" indent="-228600">
                  <a:spcBef>
                    <a:spcPts val="1000"/>
                  </a:spcBef>
                  <a:buClr>
                    <a:srgbClr val="7030A0"/>
                  </a:buClr>
                  <a:buSzPts val="2800"/>
                </a:pPr>
                <a:r>
                  <a:rPr lang="en-US" dirty="0"/>
                  <a:t>Examples: </a:t>
                </a:r>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m:t>
                    </m:r>
                  </m:oMath>
                </a14:m>
                <a:r>
                  <a:rPr lang="en-US" dirty="0"/>
                  <a:t> constant, linear, exponential….</a:t>
                </a:r>
              </a:p>
              <a:p>
                <a:pPr marL="228600" indent="-228600">
                  <a:buClr>
                    <a:srgbClr val="7030A0"/>
                  </a:buClr>
                </a:pPr>
                <a:r>
                  <a:rPr lang="en-US" dirty="0"/>
                  <a:t>Amortized </a:t>
                </a:r>
                <a:r>
                  <a:rPr lang="en-US" dirty="0">
                    <a:solidFill>
                      <a:schemeClr val="accent2"/>
                    </a:solidFill>
                  </a:rPr>
                  <a:t>cost: </a:t>
                </a:r>
                <a:r>
                  <a:rPr lang="en-US" dirty="0">
                    <a:solidFill>
                      <a:schemeClr val="tx1"/>
                    </a:solidFill>
                  </a:rPr>
                  <a:t>The </a:t>
                </a:r>
                <a:r>
                  <a:rPr lang="en-US" b="1" dirty="0">
                    <a:solidFill>
                      <a:srgbClr val="FF66FF"/>
                    </a:solidFill>
                  </a:rPr>
                  <a:t>exact</a:t>
                </a:r>
                <a:r>
                  <a:rPr lang="en-US" dirty="0">
                    <a:solidFill>
                      <a:schemeClr val="tx1"/>
                    </a:solidFill>
                  </a:rPr>
                  <a:t> cost in terms of elementary operations (</a:t>
                </a:r>
                <a:r>
                  <a:rPr lang="en-US" dirty="0" err="1">
                    <a:solidFill>
                      <a:schemeClr val="tx1"/>
                    </a:solidFill>
                  </a:rPr>
                  <a:t>e.g</a:t>
                </a:r>
                <a:r>
                  <a:rPr lang="en-US" dirty="0">
                    <a:solidFill>
                      <a:schemeClr val="tx1"/>
                    </a:solidFill>
                  </a:rPr>
                  <a:t> swaps, reference assignments) that we incur for an operation.</a:t>
                </a:r>
              </a:p>
              <a:p>
                <a:pPr marL="685800" lvl="1" indent="-228600">
                  <a:buClr>
                    <a:srgbClr val="7030A0"/>
                  </a:buClr>
                </a:pPr>
                <a:r>
                  <a:rPr lang="en-US" dirty="0">
                    <a:solidFill>
                      <a:schemeClr val="tx1"/>
                    </a:solidFill>
                  </a:rPr>
                  <a:t>Examples: </a:t>
                </a:r>
                <a14:m>
                  <m:oMath xmlns:m="http://schemas.openxmlformats.org/officeDocument/2006/math">
                    <m:r>
                      <a:rPr lang="ar-AE" i="1" dirty="0" smtClean="0">
                        <a:solidFill>
                          <a:schemeClr val="tx1"/>
                        </a:solidFill>
                        <a:latin typeface="Cambria Math" panose="02040503050406030204" pitchFamily="18" charset="0"/>
                      </a:rPr>
                      <m:t>2</m:t>
                    </m:r>
                    <m:r>
                      <a:rPr lang="ar-AE" i="1" dirty="0">
                        <a:solidFill>
                          <a:schemeClr val="tx1"/>
                        </a:solidFill>
                        <a:latin typeface="Cambria Math" panose="02040503050406030204" pitchFamily="18" charset="0"/>
                      </a:rPr>
                      <m:t>𝑛</m:t>
                    </m:r>
                    <m:r>
                      <a:rPr lang="ar-AE" b="0" i="1" dirty="0" smtClean="0">
                        <a:solidFill>
                          <a:schemeClr val="tx1"/>
                        </a:solidFill>
                        <a:latin typeface="Cambria Math" panose="02040503050406030204" pitchFamily="18" charset="0"/>
                      </a:rPr>
                      <m:t>,</m:t>
                    </m:r>
                  </m:oMath>
                </a14:m>
                <a:r>
                  <a:rPr lang="ar-AE" dirty="0">
                    <a:solidFill>
                      <a:schemeClr val="tx1"/>
                    </a:solidFill>
                  </a:rPr>
                  <a:t> </a:t>
                </a:r>
                <a:r>
                  <a:rPr lang="en-US" dirty="0">
                    <a:solidFill>
                      <a:schemeClr val="tx1"/>
                    </a:solidFill>
                  </a:rPr>
                  <a:t> </a:t>
                </a:r>
                <a:r>
                  <a:rPr lang="ar-AE" dirty="0">
                    <a:solidFill>
                      <a:schemeClr val="tx1"/>
                    </a:solidFill>
                  </a:rPr>
                  <a:t>1.5, 2.5, </a:t>
                </a:r>
                <a14:m>
                  <m:oMath xmlns:m="http://schemas.openxmlformats.org/officeDocument/2006/math">
                    <m:r>
                      <a:rPr lang="ar-AE" b="0" i="1" smtClean="0">
                        <a:solidFill>
                          <a:schemeClr val="tx1"/>
                        </a:solidFill>
                        <a:latin typeface="Cambria Math" panose="02040503050406030204" pitchFamily="18" charset="0"/>
                      </a:rPr>
                      <m:t>3</m:t>
                    </m:r>
                    <m:sSup>
                      <m:sSupPr>
                        <m:ctrlPr>
                          <a:rPr lang="ar-AE" b="0" i="1" smtClean="0">
                            <a:solidFill>
                              <a:schemeClr val="tx1"/>
                            </a:solidFill>
                            <a:latin typeface="Cambria Math" panose="02040503050406030204" pitchFamily="18" charset="0"/>
                          </a:rPr>
                        </m:ctrlPr>
                      </m:sSupPr>
                      <m:e>
                        <m:r>
                          <a:rPr lang="ar-AE" b="0" i="1" smtClean="0">
                            <a:solidFill>
                              <a:schemeClr val="tx1"/>
                            </a:solidFill>
                            <a:latin typeface="Cambria Math" panose="02040503050406030204" pitchFamily="18" charset="0"/>
                          </a:rPr>
                          <m:t>𝑛</m:t>
                        </m:r>
                      </m:e>
                      <m:sup>
                        <m:r>
                          <a:rPr lang="ar-AE" b="0" i="1" smtClean="0">
                            <a:solidFill>
                              <a:schemeClr val="tx1"/>
                            </a:solidFill>
                            <a:latin typeface="Cambria Math" panose="02040503050406030204" pitchFamily="18" charset="0"/>
                          </a:rPr>
                          <m:t>2</m:t>
                        </m:r>
                      </m:sup>
                    </m:sSup>
                    <m:r>
                      <a:rPr lang="ar-AE" b="0" i="1" smtClean="0">
                        <a:solidFill>
                          <a:schemeClr val="tx1"/>
                        </a:solidFill>
                        <a:latin typeface="Cambria Math" panose="02040503050406030204" pitchFamily="18" charset="0"/>
                      </a:rPr>
                      <m:t>+</m:t>
                    </m:r>
                    <m:r>
                      <a:rPr lang="ar-AE" b="0" i="1" smtClean="0">
                        <a:solidFill>
                          <a:schemeClr val="tx1"/>
                        </a:solidFill>
                        <a:latin typeface="Cambria Math" panose="02040503050406030204" pitchFamily="18" charset="0"/>
                      </a:rPr>
                      <m:t>2</m:t>
                    </m:r>
                    <m:r>
                      <a:rPr lang="ar-AE" b="0" i="1" smtClean="0">
                        <a:solidFill>
                          <a:schemeClr val="tx1"/>
                        </a:solidFill>
                        <a:latin typeface="Cambria Math" panose="02040503050406030204" pitchFamily="18" charset="0"/>
                      </a:rPr>
                      <m:t>𝑛</m:t>
                    </m:r>
                  </m:oMath>
                </a14:m>
                <a:endParaRPr lang="ar-AE" dirty="0">
                  <a:solidFill>
                    <a:schemeClr val="tx1"/>
                  </a:solidFill>
                </a:endParaRPr>
              </a:p>
            </p:txBody>
          </p:sp>
        </mc:Choice>
        <mc:Fallback xmlns="">
          <p:sp>
            <p:nvSpPr>
              <p:cNvPr id="371" name="Google Shape;371;p44"/>
              <p:cNvSpPr txBox="1">
                <a:spLocks noGrp="1" noRot="1" noChangeAspect="1" noMove="1" noResize="1" noEditPoints="1" noAdjustHandles="1" noChangeArrowheads="1" noChangeShapeType="1" noTextEdit="1"/>
              </p:cNvSpPr>
              <p:nvPr>
                <p:ph type="body" idx="1"/>
              </p:nvPr>
            </p:nvSpPr>
            <p:spPr>
              <a:xfrm>
                <a:off x="838200" y="1825625"/>
                <a:ext cx="10515600" cy="4351338"/>
              </a:xfrm>
              <a:prstGeom prst="rect">
                <a:avLst/>
              </a:prstGeom>
              <a:blipFill>
                <a:blip r:embed="rId3"/>
                <a:stretch>
                  <a:fillRect l="-965" t="-2632" r="-1086" b="-134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498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378" name="Google Shape;378;p45"/>
          <p:cNvSpPr/>
          <p:nvPr/>
        </p:nvSpPr>
        <p:spPr>
          <a:xfrm>
            <a:off x="8347884" y="2039159"/>
            <a:ext cx="1895000" cy="753234"/>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600" dirty="0">
                <a:solidFill>
                  <a:schemeClr val="lt1"/>
                </a:solidFill>
                <a:latin typeface="Calibri"/>
                <a:ea typeface="Calibri"/>
                <a:cs typeface="Calibri"/>
                <a:sym typeface="Calibri"/>
              </a:rPr>
              <a:t>root</a:t>
            </a:r>
            <a:endParaRPr sz="2600" dirty="0"/>
          </a:p>
        </p:txBody>
      </p:sp>
      <p:cxnSp>
        <p:nvCxnSpPr>
          <p:cNvPr id="379" name="Google Shape;379;p45"/>
          <p:cNvCxnSpPr>
            <a:cxnSpLocks/>
            <a:endCxn id="381" idx="0"/>
          </p:cNvCxnSpPr>
          <p:nvPr/>
        </p:nvCxnSpPr>
        <p:spPr>
          <a:xfrm flipH="1">
            <a:off x="8195420" y="2695074"/>
            <a:ext cx="715970" cy="1116349"/>
          </a:xfrm>
          <a:prstGeom prst="straightConnector1">
            <a:avLst/>
          </a:prstGeom>
          <a:noFill/>
          <a:ln w="9525" cap="flat" cmpd="sng">
            <a:solidFill>
              <a:schemeClr val="dk1"/>
            </a:solidFill>
            <a:prstDash val="solid"/>
            <a:miter lim="800000"/>
            <a:headEnd type="none" w="sm" len="sm"/>
            <a:tailEnd type="triangle" w="med" len="med"/>
          </a:ln>
        </p:spPr>
      </p:cxnSp>
      <p:cxnSp>
        <p:nvCxnSpPr>
          <p:cNvPr id="380" name="Google Shape;380;p45"/>
          <p:cNvCxnSpPr>
            <a:cxnSpLocks/>
            <a:endCxn id="382" idx="0"/>
          </p:cNvCxnSpPr>
          <p:nvPr/>
        </p:nvCxnSpPr>
        <p:spPr>
          <a:xfrm>
            <a:off x="9765927" y="2695074"/>
            <a:ext cx="832037" cy="1116349"/>
          </a:xfrm>
          <a:prstGeom prst="straightConnector1">
            <a:avLst/>
          </a:prstGeom>
          <a:noFill/>
          <a:ln w="9525" cap="flat" cmpd="sng">
            <a:solidFill>
              <a:schemeClr val="dk1"/>
            </a:solidFill>
            <a:prstDash val="solid"/>
            <a:miter lim="800000"/>
            <a:headEnd type="none" w="sm" len="sm"/>
            <a:tailEnd type="triangle" w="med" len="med"/>
          </a:ln>
        </p:spPr>
      </p:cxnSp>
      <p:sp>
        <p:nvSpPr>
          <p:cNvPr id="381" name="Google Shape;381;p45"/>
          <p:cNvSpPr/>
          <p:nvPr/>
        </p:nvSpPr>
        <p:spPr>
          <a:xfrm>
            <a:off x="7214756" y="3811423"/>
            <a:ext cx="1961327" cy="1482472"/>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dk1"/>
                </a:solidFill>
                <a:latin typeface="Calibri"/>
                <a:ea typeface="Calibri"/>
                <a:cs typeface="Calibri"/>
                <a:sym typeface="Calibri"/>
              </a:rPr>
              <a:t>L</a:t>
            </a:r>
            <a:endParaRPr sz="3600"/>
          </a:p>
        </p:txBody>
      </p:sp>
      <p:sp>
        <p:nvSpPr>
          <p:cNvPr id="382" name="Google Shape;382;p45"/>
          <p:cNvSpPr/>
          <p:nvPr/>
        </p:nvSpPr>
        <p:spPr>
          <a:xfrm>
            <a:off x="9765927" y="3811423"/>
            <a:ext cx="1664073" cy="1482472"/>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dk1"/>
                </a:solidFill>
                <a:latin typeface="Calibri"/>
                <a:ea typeface="Calibri"/>
                <a:cs typeface="Calibri"/>
                <a:sym typeface="Calibri"/>
              </a:rPr>
              <a:t>R</a:t>
            </a:r>
            <a:endParaRPr sz="3600"/>
          </a:p>
        </p:txBody>
      </p:sp>
      <p:pic>
        <p:nvPicPr>
          <p:cNvPr id="9" name="Picture 8">
            <a:extLst>
              <a:ext uri="{FF2B5EF4-FFF2-40B4-BE49-F238E27FC236}">
                <a16:creationId xmlns:a16="http://schemas.microsoft.com/office/drawing/2014/main" id="{176E4C3E-44F0-4281-86B8-A3044D795F72}"/>
              </a:ext>
            </a:extLst>
          </p:cNvPr>
          <p:cNvPicPr>
            <a:picLocks noChangeAspect="1"/>
          </p:cNvPicPr>
          <p:nvPr/>
        </p:nvPicPr>
        <p:blipFill>
          <a:blip r:embed="rId3"/>
          <a:stretch>
            <a:fillRect/>
          </a:stretch>
        </p:blipFill>
        <p:spPr>
          <a:xfrm>
            <a:off x="2426073" y="1910768"/>
            <a:ext cx="2703291" cy="2655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420 in CS UMD</a:t>
            </a:r>
            <a:endParaRPr/>
          </a:p>
        </p:txBody>
      </p:sp>
      <p:pic>
        <p:nvPicPr>
          <p:cNvPr id="149" name="Google Shape;149;p18"/>
          <p:cNvPicPr preferRelativeResize="0">
            <a:picLocks noGrp="1"/>
          </p:cNvPicPr>
          <p:nvPr>
            <p:ph type="body" idx="1"/>
          </p:nvPr>
        </p:nvPicPr>
        <p:blipFill rotWithShape="1">
          <a:blip r:embed="rId3">
            <a:alphaModFix/>
          </a:blip>
          <a:srcRect/>
          <a:stretch/>
        </p:blipFill>
        <p:spPr>
          <a:xfrm>
            <a:off x="2018030" y="1876425"/>
            <a:ext cx="6962140" cy="4351338"/>
          </a:xfrm>
          <a:prstGeom prst="rect">
            <a:avLst/>
          </a:prstGeom>
          <a:noFill/>
          <a:ln>
            <a:noFill/>
          </a:ln>
        </p:spPr>
      </p:pic>
      <p:sp>
        <p:nvSpPr>
          <p:cNvPr id="150" name="Google Shape;150;p18"/>
          <p:cNvSpPr/>
          <p:nvPr/>
        </p:nvSpPr>
        <p:spPr>
          <a:xfrm>
            <a:off x="2018030" y="4737100"/>
            <a:ext cx="953770" cy="7112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Picture 2" descr="A drawing of a cartoon character&#10;&#10;Description automatically generated">
            <a:extLst>
              <a:ext uri="{FF2B5EF4-FFF2-40B4-BE49-F238E27FC236}">
                <a16:creationId xmlns:a16="http://schemas.microsoft.com/office/drawing/2014/main" id="{3C393665-CD64-4D2C-B935-2C75D95717BE}"/>
              </a:ext>
            </a:extLst>
          </p:cNvPr>
          <p:cNvPicPr>
            <a:picLocks noChangeAspect="1"/>
          </p:cNvPicPr>
          <p:nvPr/>
        </p:nvPicPr>
        <p:blipFill>
          <a:blip r:embed="rId4"/>
          <a:stretch>
            <a:fillRect/>
          </a:stretch>
        </p:blipFill>
        <p:spPr>
          <a:xfrm>
            <a:off x="333195" y="4052094"/>
            <a:ext cx="1274819" cy="8796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388" name="Google Shape;388;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1" u="sng" strike="noStrike" cap="none">
                <a:solidFill>
                  <a:schemeClr val="dk1"/>
                </a:solidFill>
                <a:latin typeface="Calibri"/>
                <a:ea typeface="Calibri"/>
                <a:cs typeface="Calibri"/>
                <a:sym typeface="Calibri"/>
              </a:rPr>
              <a:t>Pre</a:t>
            </a:r>
            <a:r>
              <a:rPr lang="en-US" sz="2800" b="0" i="0" u="none" strike="noStrike" cap="none">
                <a:solidFill>
                  <a:schemeClr val="dk1"/>
                </a:solidFill>
                <a:latin typeface="Calibri"/>
                <a:ea typeface="Calibri"/>
                <a:cs typeface="Calibri"/>
                <a:sym typeface="Calibri"/>
              </a:rPr>
              <a:t>order traversal is…</a:t>
            </a:r>
            <a:endParaRPr/>
          </a:p>
          <a:p>
            <a:pPr marL="685800" marR="0" lvl="1" indent="-228600" algn="l" rtl="0">
              <a:lnSpc>
                <a:spcPct val="90000"/>
              </a:lnSpc>
              <a:spcBef>
                <a:spcPts val="500"/>
              </a:spcBef>
              <a:spcAft>
                <a:spcPts val="0"/>
              </a:spcAft>
              <a:buClr>
                <a:srgbClr val="548135"/>
              </a:buClr>
              <a:buSzPts val="2400"/>
              <a:buFont typeface="Arial"/>
              <a:buChar char="•"/>
            </a:pPr>
            <a:r>
              <a:rPr lang="en-US" sz="2400" b="1" i="0" u="none" strike="noStrike" cap="none">
                <a:solidFill>
                  <a:srgbClr val="548135"/>
                </a:solidFill>
                <a:latin typeface="Calibri"/>
                <a:ea typeface="Calibri"/>
                <a:cs typeface="Calibri"/>
                <a:sym typeface="Calibri"/>
              </a:rPr>
              <a:t>(a)</a:t>
            </a:r>
            <a:r>
              <a:rPr lang="en-US" sz="3200" b="0" i="0" u="none" strike="noStrike" cap="none">
                <a:solidFill>
                  <a:schemeClr val="dk1"/>
                </a:solidFill>
                <a:latin typeface="Calibri"/>
                <a:ea typeface="Calibri"/>
                <a:cs typeface="Calibri"/>
                <a:sym typeface="Calibri"/>
              </a:rPr>
              <a:t> </a:t>
            </a:r>
            <a:r>
              <a:rPr lang="en-US" sz="3200" b="0" i="0" u="none" strike="noStrike" cap="none">
                <a:solidFill>
                  <a:srgbClr val="C00000"/>
                </a:solidFill>
                <a:latin typeface="Calibri"/>
                <a:ea typeface="Calibri"/>
                <a:cs typeface="Calibri"/>
                <a:sym typeface="Calibri"/>
              </a:rPr>
              <a:t>L </a:t>
            </a:r>
            <a:r>
              <a:rPr lang="en-US" sz="3200" b="1" i="0" u="none" strike="noStrike" cap="none">
                <a:solidFill>
                  <a:srgbClr val="7030A0"/>
                </a:solidFill>
                <a:latin typeface="Calibri"/>
                <a:ea typeface="Calibri"/>
                <a:cs typeface="Calibri"/>
                <a:sym typeface="Calibri"/>
              </a:rPr>
              <a:t>r </a:t>
            </a:r>
            <a:r>
              <a:rPr lang="en-US" sz="3200" b="0" i="0" u="none" strike="noStrike" cap="none">
                <a:solidFill>
                  <a:srgbClr val="FF66CC"/>
                </a:solidFill>
                <a:latin typeface="Calibri"/>
                <a:ea typeface="Calibri"/>
                <a:cs typeface="Calibri"/>
                <a:sym typeface="Calibri"/>
              </a:rPr>
              <a:t>R</a:t>
            </a:r>
            <a:endParaRPr/>
          </a:p>
          <a:p>
            <a:pPr marL="685800" marR="0" lvl="1" indent="-228600" algn="l" rtl="0">
              <a:lnSpc>
                <a:spcPct val="90000"/>
              </a:lnSpc>
              <a:spcBef>
                <a:spcPts val="500"/>
              </a:spcBef>
              <a:spcAft>
                <a:spcPts val="0"/>
              </a:spcAft>
              <a:buClr>
                <a:srgbClr val="0070C0"/>
              </a:buClr>
              <a:buSzPts val="2400"/>
              <a:buFont typeface="Arial"/>
              <a:buChar char="•"/>
            </a:pPr>
            <a:r>
              <a:rPr lang="en-US" sz="2400" b="1" i="0" u="none" strike="noStrike" cap="none">
                <a:solidFill>
                  <a:srgbClr val="0070C0"/>
                </a:solidFill>
                <a:latin typeface="Calibri"/>
                <a:ea typeface="Calibri"/>
                <a:cs typeface="Calibri"/>
                <a:sym typeface="Calibri"/>
              </a:rPr>
              <a:t>(b)</a:t>
            </a:r>
            <a:r>
              <a:rPr lang="en-US" sz="3200" b="1" i="0" u="none" strike="noStrike" cap="none">
                <a:solidFill>
                  <a:srgbClr val="0070C0"/>
                </a:solidFill>
                <a:latin typeface="Calibri"/>
                <a:ea typeface="Calibri"/>
                <a:cs typeface="Calibri"/>
                <a:sym typeface="Calibri"/>
              </a:rPr>
              <a:t> </a:t>
            </a:r>
            <a:r>
              <a:rPr lang="en-US" sz="3200" b="1" i="0" u="none" strike="noStrike" cap="none">
                <a:solidFill>
                  <a:srgbClr val="7030A0"/>
                </a:solidFill>
                <a:latin typeface="Calibri"/>
                <a:ea typeface="Calibri"/>
                <a:cs typeface="Calibri"/>
                <a:sym typeface="Calibri"/>
              </a:rPr>
              <a:t>r </a:t>
            </a:r>
            <a:r>
              <a:rPr lang="en-US" sz="3200" b="0" i="0" u="none" strike="noStrike" cap="none">
                <a:solidFill>
                  <a:srgbClr val="C00000"/>
                </a:solidFill>
                <a:latin typeface="Calibri"/>
                <a:ea typeface="Calibri"/>
                <a:cs typeface="Calibri"/>
                <a:sym typeface="Calibri"/>
              </a:rPr>
              <a:t>L </a:t>
            </a:r>
            <a:r>
              <a:rPr lang="en-US" sz="3200" b="0" i="0" u="none" strike="noStrike" cap="none">
                <a:solidFill>
                  <a:srgbClr val="FF66CC"/>
                </a:solidFill>
                <a:latin typeface="Calibri"/>
                <a:ea typeface="Calibri"/>
                <a:cs typeface="Calibri"/>
                <a:sym typeface="Calibri"/>
              </a:rPr>
              <a:t>R</a:t>
            </a:r>
            <a:endParaRPr/>
          </a:p>
          <a:p>
            <a:pPr marL="685800" marR="0" lvl="1" indent="-228600" algn="l" rtl="0">
              <a:lnSpc>
                <a:spcPct val="90000"/>
              </a:lnSpc>
              <a:spcBef>
                <a:spcPts val="500"/>
              </a:spcBef>
              <a:spcAft>
                <a:spcPts val="0"/>
              </a:spcAft>
              <a:buClr>
                <a:srgbClr val="BF9000"/>
              </a:buClr>
              <a:buSzPts val="2400"/>
              <a:buFont typeface="Arial"/>
              <a:buChar char="•"/>
            </a:pPr>
            <a:r>
              <a:rPr lang="en-US" sz="2400" b="1" i="0" u="none" strike="noStrike" cap="none">
                <a:solidFill>
                  <a:srgbClr val="BF9000"/>
                </a:solidFill>
                <a:latin typeface="Calibri"/>
                <a:ea typeface="Calibri"/>
                <a:cs typeface="Calibri"/>
                <a:sym typeface="Calibri"/>
              </a:rPr>
              <a:t>(c) </a:t>
            </a:r>
            <a:r>
              <a:rPr lang="en-US" sz="3200" b="1" i="0" u="none" strike="noStrike" cap="none">
                <a:solidFill>
                  <a:srgbClr val="7030A0"/>
                </a:solidFill>
                <a:latin typeface="Calibri"/>
                <a:ea typeface="Calibri"/>
                <a:cs typeface="Calibri"/>
                <a:sym typeface="Calibri"/>
              </a:rPr>
              <a:t>r </a:t>
            </a:r>
            <a:r>
              <a:rPr lang="en-US" sz="3200" b="0" i="0" u="none" strike="noStrike" cap="none">
                <a:solidFill>
                  <a:srgbClr val="FF66CC"/>
                </a:solidFill>
                <a:latin typeface="Calibri"/>
                <a:ea typeface="Calibri"/>
                <a:cs typeface="Calibri"/>
                <a:sym typeface="Calibri"/>
              </a:rPr>
              <a:t>R </a:t>
            </a:r>
            <a:r>
              <a:rPr lang="en-US" sz="3200" b="0" i="0" u="none" strike="noStrike" cap="none">
                <a:solidFill>
                  <a:srgbClr val="C00000"/>
                </a:solidFill>
                <a:latin typeface="Calibri"/>
                <a:ea typeface="Calibri"/>
                <a:cs typeface="Calibri"/>
                <a:sym typeface="Calibri"/>
              </a:rPr>
              <a:t>L</a:t>
            </a:r>
            <a:endParaRPr/>
          </a:p>
          <a:p>
            <a:pPr marL="685800" marR="0" lvl="1" indent="-228600" algn="l" rtl="0">
              <a:lnSpc>
                <a:spcPct val="90000"/>
              </a:lnSpc>
              <a:spcBef>
                <a:spcPts val="500"/>
              </a:spcBef>
              <a:spcAft>
                <a:spcPts val="0"/>
              </a:spcAft>
              <a:buClr>
                <a:schemeClr val="lt1"/>
              </a:buClr>
              <a:buSzPts val="2400"/>
              <a:buFont typeface="Arial"/>
              <a:buChar char="•"/>
            </a:pPr>
            <a:r>
              <a:rPr lang="en-US" sz="2400" b="1" i="0" u="none" strike="noStrike" cap="none">
                <a:solidFill>
                  <a:schemeClr val="lt1"/>
                </a:solidFill>
                <a:highlight>
                  <a:srgbClr val="000000"/>
                </a:highlight>
                <a:latin typeface="Calibri"/>
                <a:ea typeface="Calibri"/>
                <a:cs typeface="Calibri"/>
                <a:sym typeface="Calibri"/>
              </a:rPr>
              <a:t>(d)</a:t>
            </a:r>
            <a:r>
              <a:rPr lang="en-US" sz="2400" b="0" i="0" u="none" strike="noStrike" cap="none">
                <a:solidFill>
                  <a:schemeClr val="dk1"/>
                </a:solidFill>
                <a:latin typeface="Calibri"/>
                <a:ea typeface="Calibri"/>
                <a:cs typeface="Calibri"/>
                <a:sym typeface="Calibri"/>
              </a:rPr>
              <a:t> </a:t>
            </a:r>
            <a:r>
              <a:rPr lang="en-US" sz="3200" b="0" i="0" u="none" strike="noStrike" cap="none">
                <a:solidFill>
                  <a:srgbClr val="C00000"/>
                </a:solidFill>
                <a:latin typeface="Calibri"/>
                <a:ea typeface="Calibri"/>
                <a:cs typeface="Calibri"/>
                <a:sym typeface="Calibri"/>
              </a:rPr>
              <a:t>L </a:t>
            </a:r>
            <a:r>
              <a:rPr lang="en-US" sz="3200" b="0" i="0" u="none" strike="noStrike" cap="none">
                <a:solidFill>
                  <a:srgbClr val="FF66CC"/>
                </a:solidFill>
                <a:latin typeface="Calibri"/>
                <a:ea typeface="Calibri"/>
                <a:cs typeface="Calibri"/>
                <a:sym typeface="Calibri"/>
              </a:rPr>
              <a:t>R </a:t>
            </a:r>
            <a:r>
              <a:rPr lang="en-US" sz="3200" b="1" i="0" u="none" strike="noStrike" cap="none">
                <a:solidFill>
                  <a:srgbClr val="7030A0"/>
                </a:solidFill>
                <a:latin typeface="Calibri"/>
                <a:ea typeface="Calibri"/>
                <a:cs typeface="Calibri"/>
                <a:sym typeface="Calibri"/>
              </a:rPr>
              <a:t>r</a:t>
            </a:r>
            <a:endParaRPr sz="3200" b="1" i="0" u="none" strike="noStrike" cap="none">
              <a:solidFill>
                <a:srgbClr val="7030A0"/>
              </a:solidFill>
              <a:latin typeface="Calibri"/>
              <a:ea typeface="Calibri"/>
              <a:cs typeface="Calibri"/>
              <a:sym typeface="Calibri"/>
            </a:endParaRPr>
          </a:p>
        </p:txBody>
      </p:sp>
      <p:sp>
        <p:nvSpPr>
          <p:cNvPr id="389" name="Google Shape;389;p46"/>
          <p:cNvSpPr/>
          <p:nvPr/>
        </p:nvSpPr>
        <p:spPr>
          <a:xfrm>
            <a:off x="9398642" y="260430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root</a:t>
            </a:r>
            <a:endParaRPr/>
          </a:p>
        </p:txBody>
      </p:sp>
      <p:cxnSp>
        <p:nvCxnSpPr>
          <p:cNvPr id="390" name="Google Shape;390;p46"/>
          <p:cNvCxnSpPr>
            <a:stCxn id="389" idx="4"/>
          </p:cNvCxnSpPr>
          <p:nvPr/>
        </p:nvCxnSpPr>
        <p:spPr>
          <a:xfrm flipH="1">
            <a:off x="9398571" y="2980481"/>
            <a:ext cx="353100" cy="567300"/>
          </a:xfrm>
          <a:prstGeom prst="straightConnector1">
            <a:avLst/>
          </a:prstGeom>
          <a:noFill/>
          <a:ln w="9525" cap="flat" cmpd="sng">
            <a:solidFill>
              <a:schemeClr val="dk1"/>
            </a:solidFill>
            <a:prstDash val="solid"/>
            <a:miter lim="800000"/>
            <a:headEnd type="none" w="sm" len="sm"/>
            <a:tailEnd type="triangle" w="med" len="med"/>
          </a:ln>
        </p:spPr>
      </p:cxnSp>
      <p:cxnSp>
        <p:nvCxnSpPr>
          <p:cNvPr id="391" name="Google Shape;391;p46"/>
          <p:cNvCxnSpPr/>
          <p:nvPr/>
        </p:nvCxnSpPr>
        <p:spPr>
          <a:xfrm>
            <a:off x="9773857" y="2980481"/>
            <a:ext cx="366531" cy="567160"/>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46"/>
          <p:cNvSpPr/>
          <p:nvPr/>
        </p:nvSpPr>
        <p:spPr>
          <a:xfrm>
            <a:off x="8907199" y="3570791"/>
            <a:ext cx="821802" cy="995423"/>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t>
            </a:r>
            <a:endParaRPr/>
          </a:p>
        </p:txBody>
      </p:sp>
      <p:sp>
        <p:nvSpPr>
          <p:cNvPr id="393" name="Google Shape;393;p46"/>
          <p:cNvSpPr/>
          <p:nvPr/>
        </p:nvSpPr>
        <p:spPr>
          <a:xfrm>
            <a:off x="9866454" y="3570790"/>
            <a:ext cx="821802"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399" name="Google Shape;399;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1" u="sng" strike="noStrike" cap="none" dirty="0">
                <a:solidFill>
                  <a:schemeClr val="dk1"/>
                </a:solidFill>
                <a:latin typeface="Calibri"/>
                <a:ea typeface="Calibri"/>
                <a:cs typeface="Calibri"/>
                <a:sym typeface="Calibri"/>
              </a:rPr>
              <a:t>Pre</a:t>
            </a:r>
            <a:r>
              <a:rPr lang="en-US" sz="2800" b="0" i="0" u="none" strike="noStrike" cap="none" dirty="0">
                <a:solidFill>
                  <a:schemeClr val="dk1"/>
                </a:solidFill>
                <a:latin typeface="Calibri"/>
                <a:ea typeface="Calibri"/>
                <a:cs typeface="Calibri"/>
                <a:sym typeface="Calibri"/>
              </a:rPr>
              <a:t>order traversal is…</a:t>
            </a:r>
            <a:endParaRPr dirty="0"/>
          </a:p>
          <a:p>
            <a:pPr marL="685800" marR="0" lvl="1" indent="-228600" algn="l" rtl="0">
              <a:lnSpc>
                <a:spcPct val="90000"/>
              </a:lnSpc>
              <a:spcBef>
                <a:spcPts val="500"/>
              </a:spcBef>
              <a:spcAft>
                <a:spcPts val="0"/>
              </a:spcAft>
              <a:buClr>
                <a:srgbClr val="548135"/>
              </a:buClr>
              <a:buSzPts val="2400"/>
              <a:buFont typeface="Arial"/>
              <a:buChar char="•"/>
            </a:pPr>
            <a:r>
              <a:rPr lang="en-US" sz="2400" b="1" i="0" u="none" strike="noStrike" cap="none" dirty="0">
                <a:solidFill>
                  <a:srgbClr val="548135"/>
                </a:solidFill>
                <a:latin typeface="Calibri"/>
                <a:ea typeface="Calibri"/>
                <a:cs typeface="Calibri"/>
                <a:sym typeface="Calibri"/>
              </a:rPr>
              <a:t>(a)</a:t>
            </a:r>
            <a:r>
              <a:rPr lang="en-US" sz="3200" b="0" i="0" u="none" strike="noStrike" cap="none" dirty="0">
                <a:solidFill>
                  <a:schemeClr val="dk1"/>
                </a:solidFill>
                <a:latin typeface="Calibri"/>
                <a:ea typeface="Calibri"/>
                <a:cs typeface="Calibri"/>
                <a:sym typeface="Calibri"/>
              </a:rPr>
              <a:t> </a:t>
            </a:r>
            <a:r>
              <a:rPr lang="en-US" sz="3200" b="0" i="0" u="none" strike="noStrike" cap="none" dirty="0">
                <a:solidFill>
                  <a:srgbClr val="C00000"/>
                </a:solidFill>
                <a:latin typeface="Calibri"/>
                <a:ea typeface="Calibri"/>
                <a:cs typeface="Calibri"/>
                <a:sym typeface="Calibri"/>
              </a:rPr>
              <a:t>L </a:t>
            </a:r>
            <a:r>
              <a:rPr lang="en-US" sz="3200" b="1" i="0" u="none" strike="noStrike" cap="none" dirty="0">
                <a:solidFill>
                  <a:srgbClr val="7030A0"/>
                </a:solidFill>
                <a:latin typeface="Calibri"/>
                <a:ea typeface="Calibri"/>
                <a:cs typeface="Calibri"/>
                <a:sym typeface="Calibri"/>
              </a:rPr>
              <a:t>r </a:t>
            </a:r>
            <a:r>
              <a:rPr lang="en-US" sz="3200" b="0" i="0" u="none" strike="noStrike" cap="none" dirty="0" err="1">
                <a:solidFill>
                  <a:srgbClr val="FF66CC"/>
                </a:solidFill>
                <a:latin typeface="Calibri"/>
                <a:ea typeface="Calibri"/>
                <a:cs typeface="Calibri"/>
                <a:sym typeface="Calibri"/>
              </a:rPr>
              <a:t>R</a:t>
            </a:r>
            <a:endParaRPr dirty="0"/>
          </a:p>
          <a:p>
            <a:pPr marL="685800" marR="0" lvl="1" indent="-228600" algn="l" rtl="0">
              <a:lnSpc>
                <a:spcPct val="90000"/>
              </a:lnSpc>
              <a:spcBef>
                <a:spcPts val="500"/>
              </a:spcBef>
              <a:spcAft>
                <a:spcPts val="0"/>
              </a:spcAft>
              <a:buClr>
                <a:srgbClr val="0070C0"/>
              </a:buClr>
              <a:buSzPts val="2400"/>
              <a:buFont typeface="Arial"/>
              <a:buChar char="•"/>
            </a:pPr>
            <a:r>
              <a:rPr lang="en-US" sz="2400" b="1" i="0" u="none" strike="noStrike" cap="none" dirty="0">
                <a:solidFill>
                  <a:srgbClr val="0070C0"/>
                </a:solidFill>
                <a:latin typeface="Calibri"/>
                <a:ea typeface="Calibri"/>
                <a:cs typeface="Calibri"/>
                <a:sym typeface="Calibri"/>
              </a:rPr>
              <a:t>(b)</a:t>
            </a:r>
            <a:r>
              <a:rPr lang="en-US" sz="3200" b="1" i="0" u="none" strike="noStrike" cap="none" dirty="0">
                <a:solidFill>
                  <a:srgbClr val="0070C0"/>
                </a:solidFill>
                <a:latin typeface="Calibri"/>
                <a:ea typeface="Calibri"/>
                <a:cs typeface="Calibri"/>
                <a:sym typeface="Calibri"/>
              </a:rPr>
              <a:t> </a:t>
            </a:r>
            <a:r>
              <a:rPr lang="en-US" sz="3200" b="1" i="0" u="none" strike="noStrike" cap="none" dirty="0">
                <a:solidFill>
                  <a:srgbClr val="7030A0"/>
                </a:solidFill>
                <a:latin typeface="Calibri"/>
                <a:ea typeface="Calibri"/>
                <a:cs typeface="Calibri"/>
                <a:sym typeface="Calibri"/>
              </a:rPr>
              <a:t>r </a:t>
            </a:r>
            <a:r>
              <a:rPr lang="en-US" sz="3200" b="0" i="0" u="none" strike="noStrike" cap="none" dirty="0">
                <a:solidFill>
                  <a:srgbClr val="C00000"/>
                </a:solidFill>
                <a:latin typeface="Calibri"/>
                <a:ea typeface="Calibri"/>
                <a:cs typeface="Calibri"/>
                <a:sym typeface="Calibri"/>
              </a:rPr>
              <a:t>L </a:t>
            </a:r>
            <a:r>
              <a:rPr lang="en-US" sz="3200" b="0" i="0" u="none" strike="noStrike" cap="none" dirty="0">
                <a:solidFill>
                  <a:srgbClr val="FF66CC"/>
                </a:solidFill>
                <a:latin typeface="Calibri"/>
                <a:ea typeface="Calibri"/>
                <a:cs typeface="Calibri"/>
                <a:sym typeface="Calibri"/>
              </a:rPr>
              <a:t>R</a:t>
            </a:r>
            <a:endParaRPr dirty="0"/>
          </a:p>
          <a:p>
            <a:pPr marL="685800" marR="0" lvl="1" indent="-228600" algn="l" rtl="0">
              <a:lnSpc>
                <a:spcPct val="90000"/>
              </a:lnSpc>
              <a:spcBef>
                <a:spcPts val="500"/>
              </a:spcBef>
              <a:spcAft>
                <a:spcPts val="0"/>
              </a:spcAft>
              <a:buClr>
                <a:srgbClr val="BF9000"/>
              </a:buClr>
              <a:buSzPts val="2400"/>
              <a:buFont typeface="Arial"/>
              <a:buChar char="•"/>
            </a:pPr>
            <a:r>
              <a:rPr lang="en-US" sz="2400" b="1" i="0" u="none" strike="noStrike" cap="none" dirty="0">
                <a:solidFill>
                  <a:srgbClr val="BF9000"/>
                </a:solidFill>
                <a:latin typeface="Calibri"/>
                <a:ea typeface="Calibri"/>
                <a:cs typeface="Calibri"/>
                <a:sym typeface="Calibri"/>
              </a:rPr>
              <a:t>(c) </a:t>
            </a:r>
            <a:r>
              <a:rPr lang="en-US" sz="3200" b="1" i="0" u="none" strike="noStrike" cap="none" dirty="0">
                <a:solidFill>
                  <a:srgbClr val="7030A0"/>
                </a:solidFill>
                <a:latin typeface="Calibri"/>
                <a:ea typeface="Calibri"/>
                <a:cs typeface="Calibri"/>
                <a:sym typeface="Calibri"/>
              </a:rPr>
              <a:t>r </a:t>
            </a:r>
            <a:r>
              <a:rPr lang="en-US" sz="3200" b="0" i="0" u="none" strike="noStrike" cap="none" dirty="0" err="1">
                <a:solidFill>
                  <a:srgbClr val="FF66CC"/>
                </a:solidFill>
                <a:latin typeface="Calibri"/>
                <a:ea typeface="Calibri"/>
                <a:cs typeface="Calibri"/>
                <a:sym typeface="Calibri"/>
              </a:rPr>
              <a:t>R</a:t>
            </a:r>
            <a:r>
              <a:rPr lang="en-US" sz="3200" b="0" i="0" u="none" strike="noStrike" cap="none" dirty="0">
                <a:solidFill>
                  <a:srgbClr val="FF66CC"/>
                </a:solidFill>
                <a:latin typeface="Calibri"/>
                <a:ea typeface="Calibri"/>
                <a:cs typeface="Calibri"/>
                <a:sym typeface="Calibri"/>
              </a:rPr>
              <a:t> </a:t>
            </a:r>
            <a:r>
              <a:rPr lang="en-US" sz="3200" b="0" i="0" u="none" strike="noStrike" cap="none" dirty="0">
                <a:solidFill>
                  <a:srgbClr val="C00000"/>
                </a:solidFill>
                <a:latin typeface="Calibri"/>
                <a:ea typeface="Calibri"/>
                <a:cs typeface="Calibri"/>
                <a:sym typeface="Calibri"/>
              </a:rPr>
              <a:t>L</a:t>
            </a:r>
            <a:endParaRPr dirty="0"/>
          </a:p>
          <a:p>
            <a:pPr marL="685800" marR="0" lvl="1" indent="-228600" algn="l" rtl="0">
              <a:lnSpc>
                <a:spcPct val="90000"/>
              </a:lnSpc>
              <a:spcBef>
                <a:spcPts val="500"/>
              </a:spcBef>
              <a:spcAft>
                <a:spcPts val="0"/>
              </a:spcAft>
              <a:buClr>
                <a:schemeClr val="lt1"/>
              </a:buClr>
              <a:buSzPts val="2400"/>
              <a:buFont typeface="Arial"/>
              <a:buChar char="•"/>
            </a:pPr>
            <a:r>
              <a:rPr lang="en-US" sz="2400" b="1" i="0" u="none" strike="noStrike" cap="none" dirty="0">
                <a:solidFill>
                  <a:schemeClr val="lt1"/>
                </a:solidFill>
                <a:highlight>
                  <a:srgbClr val="000000"/>
                </a:highlight>
                <a:latin typeface="Calibri"/>
                <a:ea typeface="Calibri"/>
                <a:cs typeface="Calibri"/>
                <a:sym typeface="Calibri"/>
              </a:rPr>
              <a:t>(d)</a:t>
            </a:r>
            <a:r>
              <a:rPr lang="en-US" sz="2400" b="0" i="0" u="none" strike="noStrike" cap="none" dirty="0">
                <a:solidFill>
                  <a:schemeClr val="dk1"/>
                </a:solidFill>
                <a:latin typeface="Calibri"/>
                <a:ea typeface="Calibri"/>
                <a:cs typeface="Calibri"/>
                <a:sym typeface="Calibri"/>
              </a:rPr>
              <a:t> </a:t>
            </a:r>
            <a:r>
              <a:rPr lang="en-US" sz="3200" b="0" i="0" u="none" strike="noStrike" cap="none" dirty="0">
                <a:solidFill>
                  <a:srgbClr val="C00000"/>
                </a:solidFill>
                <a:latin typeface="Calibri"/>
                <a:ea typeface="Calibri"/>
                <a:cs typeface="Calibri"/>
                <a:sym typeface="Calibri"/>
              </a:rPr>
              <a:t>L </a:t>
            </a:r>
            <a:r>
              <a:rPr lang="en-US" sz="3200" b="0" i="0" u="none" strike="noStrike" cap="none" dirty="0">
                <a:solidFill>
                  <a:srgbClr val="FF66CC"/>
                </a:solidFill>
                <a:latin typeface="Calibri"/>
                <a:ea typeface="Calibri"/>
                <a:cs typeface="Calibri"/>
                <a:sym typeface="Calibri"/>
              </a:rPr>
              <a:t>R </a:t>
            </a:r>
            <a:r>
              <a:rPr lang="en-US" sz="3200" b="1" i="0" u="none" strike="noStrike" cap="none" dirty="0" err="1">
                <a:solidFill>
                  <a:srgbClr val="7030A0"/>
                </a:solidFill>
                <a:latin typeface="Calibri"/>
                <a:ea typeface="Calibri"/>
                <a:cs typeface="Calibri"/>
                <a:sym typeface="Calibri"/>
              </a:rPr>
              <a:t>r</a:t>
            </a:r>
            <a:endParaRPr sz="3200" b="1" i="0" u="none" strike="noStrike" cap="none" dirty="0">
              <a:solidFill>
                <a:srgbClr val="7030A0"/>
              </a:solidFill>
              <a:latin typeface="Calibri"/>
              <a:ea typeface="Calibri"/>
              <a:cs typeface="Calibri"/>
              <a:sym typeface="Calibri"/>
            </a:endParaRPr>
          </a:p>
        </p:txBody>
      </p:sp>
      <p:sp>
        <p:nvSpPr>
          <p:cNvPr id="400" name="Google Shape;400;p47"/>
          <p:cNvSpPr/>
          <p:nvPr/>
        </p:nvSpPr>
        <p:spPr>
          <a:xfrm>
            <a:off x="9398642" y="260430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root</a:t>
            </a:r>
            <a:endParaRPr/>
          </a:p>
        </p:txBody>
      </p:sp>
      <p:cxnSp>
        <p:nvCxnSpPr>
          <p:cNvPr id="401" name="Google Shape;401;p47"/>
          <p:cNvCxnSpPr>
            <a:stCxn id="400" idx="4"/>
          </p:cNvCxnSpPr>
          <p:nvPr/>
        </p:nvCxnSpPr>
        <p:spPr>
          <a:xfrm flipH="1">
            <a:off x="9398571" y="2980481"/>
            <a:ext cx="353100" cy="567300"/>
          </a:xfrm>
          <a:prstGeom prst="straightConnector1">
            <a:avLst/>
          </a:prstGeom>
          <a:noFill/>
          <a:ln w="9525" cap="flat" cmpd="sng">
            <a:solidFill>
              <a:schemeClr val="dk1"/>
            </a:solidFill>
            <a:prstDash val="solid"/>
            <a:miter lim="800000"/>
            <a:headEnd type="none" w="sm" len="sm"/>
            <a:tailEnd type="triangle" w="med" len="med"/>
          </a:ln>
        </p:spPr>
      </p:cxnSp>
      <p:cxnSp>
        <p:nvCxnSpPr>
          <p:cNvPr id="402" name="Google Shape;402;p47"/>
          <p:cNvCxnSpPr/>
          <p:nvPr/>
        </p:nvCxnSpPr>
        <p:spPr>
          <a:xfrm>
            <a:off x="9773857" y="2980481"/>
            <a:ext cx="366531" cy="567160"/>
          </a:xfrm>
          <a:prstGeom prst="straightConnector1">
            <a:avLst/>
          </a:prstGeom>
          <a:noFill/>
          <a:ln w="9525" cap="flat" cmpd="sng">
            <a:solidFill>
              <a:schemeClr val="dk1"/>
            </a:solidFill>
            <a:prstDash val="solid"/>
            <a:miter lim="800000"/>
            <a:headEnd type="none" w="sm" len="sm"/>
            <a:tailEnd type="triangle" w="med" len="med"/>
          </a:ln>
        </p:spPr>
      </p:cxnSp>
      <p:sp>
        <p:nvSpPr>
          <p:cNvPr id="403" name="Google Shape;403;p47"/>
          <p:cNvSpPr/>
          <p:nvPr/>
        </p:nvSpPr>
        <p:spPr>
          <a:xfrm>
            <a:off x="8907199" y="3570791"/>
            <a:ext cx="821802" cy="995423"/>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t>
            </a:r>
            <a:endParaRPr/>
          </a:p>
        </p:txBody>
      </p:sp>
      <p:sp>
        <p:nvSpPr>
          <p:cNvPr id="404" name="Google Shape;404;p47"/>
          <p:cNvSpPr/>
          <p:nvPr/>
        </p:nvSpPr>
        <p:spPr>
          <a:xfrm>
            <a:off x="9866454" y="3570790"/>
            <a:ext cx="821802"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R</a:t>
            </a:r>
            <a:endParaRPr/>
          </a:p>
        </p:txBody>
      </p:sp>
      <p:sp>
        <p:nvSpPr>
          <p:cNvPr id="405" name="Google Shape;405;p47"/>
          <p:cNvSpPr/>
          <p:nvPr/>
        </p:nvSpPr>
        <p:spPr>
          <a:xfrm>
            <a:off x="1551009" y="2766350"/>
            <a:ext cx="1527858" cy="636607"/>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47"/>
          <p:cNvSpPr txBox="1"/>
          <p:nvPr/>
        </p:nvSpPr>
        <p:spPr>
          <a:xfrm>
            <a:off x="9318100" y="2118167"/>
            <a:ext cx="63902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accent6"/>
                </a:solidFill>
                <a:latin typeface="Calibri"/>
                <a:ea typeface="Calibri"/>
                <a:cs typeface="Calibri"/>
                <a:sym typeface="Calibri"/>
              </a:rPr>
              <a:t>(1)</a:t>
            </a:r>
            <a:endParaRPr/>
          </a:p>
        </p:txBody>
      </p:sp>
      <p:sp>
        <p:nvSpPr>
          <p:cNvPr id="407" name="Google Shape;407;p47"/>
          <p:cNvSpPr/>
          <p:nvPr/>
        </p:nvSpPr>
        <p:spPr>
          <a:xfrm>
            <a:off x="8626513" y="3631962"/>
            <a:ext cx="56137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accent1"/>
                </a:solidFill>
                <a:latin typeface="Calibri"/>
                <a:ea typeface="Calibri"/>
                <a:cs typeface="Calibri"/>
                <a:sym typeface="Calibri"/>
              </a:rPr>
              <a:t>(2)</a:t>
            </a:r>
            <a:endParaRPr sz="2600">
              <a:solidFill>
                <a:schemeClr val="accent1"/>
              </a:solidFill>
              <a:latin typeface="Calibri"/>
              <a:ea typeface="Calibri"/>
              <a:cs typeface="Calibri"/>
              <a:sym typeface="Calibri"/>
            </a:endParaRPr>
          </a:p>
        </p:txBody>
      </p:sp>
      <p:sp>
        <p:nvSpPr>
          <p:cNvPr id="408" name="Google Shape;408;p47"/>
          <p:cNvSpPr/>
          <p:nvPr/>
        </p:nvSpPr>
        <p:spPr>
          <a:xfrm>
            <a:off x="10466408" y="3592111"/>
            <a:ext cx="56137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rgbClr val="FFC000"/>
                </a:solidFill>
                <a:latin typeface="Calibri"/>
                <a:ea typeface="Calibri"/>
                <a:cs typeface="Calibri"/>
                <a:sym typeface="Calibri"/>
              </a:rPr>
              <a:t>(3)</a:t>
            </a:r>
            <a:endParaRPr sz="2600">
              <a:solidFill>
                <a:srgbClr val="FFC000"/>
              </a:solidFill>
              <a:latin typeface="Calibri"/>
              <a:ea typeface="Calibri"/>
              <a:cs typeface="Calibri"/>
              <a:sym typeface="Calibri"/>
            </a:endParaRPr>
          </a:p>
        </p:txBody>
      </p:sp>
      <p:sp>
        <p:nvSpPr>
          <p:cNvPr id="409" name="Google Shape;409;p47"/>
          <p:cNvSpPr txBox="1"/>
          <p:nvPr/>
        </p:nvSpPr>
        <p:spPr>
          <a:xfrm>
            <a:off x="4271058" y="2511706"/>
            <a:ext cx="3946967" cy="16927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chemeClr val="dk1"/>
                </a:solidFill>
                <a:latin typeface="Calibri"/>
                <a:ea typeface="Calibri"/>
                <a:cs typeface="Calibri"/>
                <a:sym typeface="Calibri"/>
              </a:rPr>
              <a:t>Mnemonic rule (maybe?): </a:t>
            </a:r>
            <a:r>
              <a:rPr lang="en-US" sz="2600" b="1">
                <a:solidFill>
                  <a:schemeClr val="accent2"/>
                </a:solidFill>
                <a:latin typeface="Calibri"/>
                <a:ea typeface="Calibri"/>
                <a:cs typeface="Calibri"/>
                <a:sym typeface="Calibri"/>
              </a:rPr>
              <a:t>pre-</a:t>
            </a:r>
            <a:r>
              <a:rPr lang="en-US" sz="2600">
                <a:solidFill>
                  <a:schemeClr val="dk1"/>
                </a:solidFill>
                <a:latin typeface="Calibri"/>
                <a:ea typeface="Calibri"/>
                <a:cs typeface="Calibri"/>
                <a:sym typeface="Calibri"/>
              </a:rPr>
              <a:t>order traversal, as in </a:t>
            </a:r>
            <a:r>
              <a:rPr lang="en-US" sz="2600" b="1">
                <a:solidFill>
                  <a:schemeClr val="accent2"/>
                </a:solidFill>
                <a:latin typeface="Calibri"/>
                <a:ea typeface="Calibri"/>
                <a:cs typeface="Calibri"/>
                <a:sym typeface="Calibri"/>
              </a:rPr>
              <a:t>pre-visit the root </a:t>
            </a:r>
            <a:r>
              <a:rPr lang="en-US" sz="2600">
                <a:solidFill>
                  <a:schemeClr val="dk1"/>
                </a:solidFill>
                <a:latin typeface="Calibri"/>
                <a:ea typeface="Calibri"/>
                <a:cs typeface="Calibri"/>
                <a:sym typeface="Calibri"/>
              </a:rPr>
              <a:t>before the subtrees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415" name="Google Shape;415;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1" u="sng" strike="noStrike" cap="none" dirty="0" err="1">
                <a:solidFill>
                  <a:schemeClr val="dk1"/>
                </a:solidFill>
                <a:latin typeface="Calibri"/>
                <a:ea typeface="Calibri"/>
                <a:cs typeface="Calibri"/>
                <a:sym typeface="Calibri"/>
              </a:rPr>
              <a:t>In</a:t>
            </a:r>
            <a:r>
              <a:rPr lang="en-US" sz="2800" b="0" i="0" u="none" strike="noStrike" cap="none" dirty="0" err="1">
                <a:solidFill>
                  <a:schemeClr val="dk1"/>
                </a:solidFill>
                <a:latin typeface="Calibri"/>
                <a:ea typeface="Calibri"/>
                <a:cs typeface="Calibri"/>
                <a:sym typeface="Calibri"/>
              </a:rPr>
              <a:t>order</a:t>
            </a:r>
            <a:r>
              <a:rPr lang="en-US" sz="2800" b="0" i="0" u="none" strike="noStrike" cap="none" dirty="0">
                <a:solidFill>
                  <a:schemeClr val="dk1"/>
                </a:solidFill>
                <a:latin typeface="Calibri"/>
                <a:ea typeface="Calibri"/>
                <a:cs typeface="Calibri"/>
                <a:sym typeface="Calibri"/>
              </a:rPr>
              <a:t> traversal is…</a:t>
            </a:r>
            <a:endParaRPr dirty="0"/>
          </a:p>
          <a:p>
            <a:pPr marL="685800" lvl="1" indent="-228600">
              <a:buClr>
                <a:srgbClr val="548135"/>
              </a:buClr>
            </a:pPr>
            <a:r>
              <a:rPr lang="pt-BR" b="1" dirty="0">
                <a:solidFill>
                  <a:srgbClr val="548135"/>
                </a:solidFill>
              </a:rPr>
              <a:t>(a)</a:t>
            </a:r>
            <a:r>
              <a:rPr lang="pt-BR" sz="3200" dirty="0"/>
              <a:t> </a:t>
            </a:r>
            <a:r>
              <a:rPr lang="pt-BR" sz="3200" dirty="0">
                <a:solidFill>
                  <a:srgbClr val="C00000"/>
                </a:solidFill>
              </a:rPr>
              <a:t>L </a:t>
            </a:r>
            <a:r>
              <a:rPr lang="pt-BR" sz="3200" b="1" dirty="0">
                <a:solidFill>
                  <a:srgbClr val="7030A0"/>
                </a:solidFill>
              </a:rPr>
              <a:t>r </a:t>
            </a:r>
            <a:r>
              <a:rPr lang="pt-BR" sz="3200" dirty="0">
                <a:solidFill>
                  <a:srgbClr val="FF66CC"/>
                </a:solidFill>
              </a:rPr>
              <a:t>R</a:t>
            </a:r>
            <a:endParaRPr lang="pt-BR" dirty="0"/>
          </a:p>
          <a:p>
            <a:pPr marL="685800" lvl="1" indent="-228600">
              <a:buClr>
                <a:srgbClr val="0070C0"/>
              </a:buClr>
            </a:pPr>
            <a:r>
              <a:rPr lang="pt-BR" b="1" dirty="0">
                <a:solidFill>
                  <a:srgbClr val="0070C0"/>
                </a:solidFill>
              </a:rPr>
              <a:t>(b)</a:t>
            </a:r>
            <a:r>
              <a:rPr lang="pt-BR" sz="3200" b="1" dirty="0">
                <a:solidFill>
                  <a:srgbClr val="0070C0"/>
                </a:solidFill>
              </a:rPr>
              <a:t> </a:t>
            </a:r>
            <a:r>
              <a:rPr lang="pt-BR" sz="3200" b="1" dirty="0">
                <a:solidFill>
                  <a:srgbClr val="7030A0"/>
                </a:solidFill>
              </a:rPr>
              <a:t>r </a:t>
            </a:r>
            <a:r>
              <a:rPr lang="pt-BR" sz="3200" dirty="0">
                <a:solidFill>
                  <a:srgbClr val="C00000"/>
                </a:solidFill>
              </a:rPr>
              <a:t>L </a:t>
            </a:r>
            <a:r>
              <a:rPr lang="pt-BR" sz="3200" dirty="0">
                <a:solidFill>
                  <a:srgbClr val="FF66CC"/>
                </a:solidFill>
              </a:rPr>
              <a:t>R</a:t>
            </a:r>
            <a:endParaRPr lang="pt-BR" dirty="0"/>
          </a:p>
          <a:p>
            <a:pPr marL="685800" lvl="1" indent="-228600">
              <a:buClr>
                <a:srgbClr val="BF9000"/>
              </a:buClr>
            </a:pPr>
            <a:r>
              <a:rPr lang="pt-BR" b="1" dirty="0">
                <a:solidFill>
                  <a:srgbClr val="BF9000"/>
                </a:solidFill>
              </a:rPr>
              <a:t>(c) </a:t>
            </a:r>
            <a:r>
              <a:rPr lang="pt-BR" sz="3200" b="1" dirty="0">
                <a:solidFill>
                  <a:srgbClr val="7030A0"/>
                </a:solidFill>
              </a:rPr>
              <a:t>r </a:t>
            </a:r>
            <a:r>
              <a:rPr lang="pt-BR" sz="3200" dirty="0">
                <a:solidFill>
                  <a:srgbClr val="FF66CC"/>
                </a:solidFill>
              </a:rPr>
              <a:t>R </a:t>
            </a:r>
            <a:r>
              <a:rPr lang="pt-BR" sz="3200" dirty="0">
                <a:solidFill>
                  <a:srgbClr val="C00000"/>
                </a:solidFill>
              </a:rPr>
              <a:t>L</a:t>
            </a:r>
            <a:endParaRPr lang="pt-BR" dirty="0"/>
          </a:p>
          <a:p>
            <a:pPr marL="685800" lvl="1" indent="-228600">
              <a:buClr>
                <a:schemeClr val="lt1"/>
              </a:buClr>
            </a:pPr>
            <a:r>
              <a:rPr lang="pt-BR" b="1" dirty="0">
                <a:solidFill>
                  <a:schemeClr val="lt1"/>
                </a:solidFill>
                <a:highlight>
                  <a:srgbClr val="000000"/>
                </a:highlight>
              </a:rPr>
              <a:t>(d)</a:t>
            </a:r>
            <a:r>
              <a:rPr lang="pt-BR" dirty="0"/>
              <a:t> </a:t>
            </a:r>
            <a:r>
              <a:rPr lang="pt-BR" sz="3200" dirty="0">
                <a:solidFill>
                  <a:srgbClr val="C00000"/>
                </a:solidFill>
              </a:rPr>
              <a:t>L </a:t>
            </a:r>
            <a:r>
              <a:rPr lang="pt-BR" sz="3200" dirty="0">
                <a:solidFill>
                  <a:srgbClr val="FF66CC"/>
                </a:solidFill>
              </a:rPr>
              <a:t>R </a:t>
            </a:r>
            <a:r>
              <a:rPr lang="pt-BR" sz="3200" b="1" dirty="0">
                <a:solidFill>
                  <a:srgbClr val="7030A0"/>
                </a:solidFill>
              </a:rPr>
              <a:t>r</a:t>
            </a:r>
          </a:p>
        </p:txBody>
      </p:sp>
      <p:sp>
        <p:nvSpPr>
          <p:cNvPr id="416" name="Google Shape;416;p48"/>
          <p:cNvSpPr/>
          <p:nvPr/>
        </p:nvSpPr>
        <p:spPr>
          <a:xfrm>
            <a:off x="9398642" y="260430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root</a:t>
            </a:r>
            <a:endParaRPr/>
          </a:p>
        </p:txBody>
      </p:sp>
      <p:cxnSp>
        <p:nvCxnSpPr>
          <p:cNvPr id="417" name="Google Shape;417;p48"/>
          <p:cNvCxnSpPr>
            <a:stCxn id="416" idx="4"/>
          </p:cNvCxnSpPr>
          <p:nvPr/>
        </p:nvCxnSpPr>
        <p:spPr>
          <a:xfrm flipH="1">
            <a:off x="9398571" y="2980481"/>
            <a:ext cx="353100" cy="567300"/>
          </a:xfrm>
          <a:prstGeom prst="straightConnector1">
            <a:avLst/>
          </a:prstGeom>
          <a:noFill/>
          <a:ln w="9525" cap="flat" cmpd="sng">
            <a:solidFill>
              <a:schemeClr val="dk1"/>
            </a:solidFill>
            <a:prstDash val="solid"/>
            <a:miter lim="800000"/>
            <a:headEnd type="none" w="sm" len="sm"/>
            <a:tailEnd type="triangle" w="med" len="med"/>
          </a:ln>
        </p:spPr>
      </p:cxnSp>
      <p:cxnSp>
        <p:nvCxnSpPr>
          <p:cNvPr id="418" name="Google Shape;418;p48"/>
          <p:cNvCxnSpPr/>
          <p:nvPr/>
        </p:nvCxnSpPr>
        <p:spPr>
          <a:xfrm>
            <a:off x="9773857" y="2980481"/>
            <a:ext cx="366531" cy="567160"/>
          </a:xfrm>
          <a:prstGeom prst="straightConnector1">
            <a:avLst/>
          </a:prstGeom>
          <a:noFill/>
          <a:ln w="9525" cap="flat" cmpd="sng">
            <a:solidFill>
              <a:schemeClr val="dk1"/>
            </a:solidFill>
            <a:prstDash val="solid"/>
            <a:miter lim="800000"/>
            <a:headEnd type="none" w="sm" len="sm"/>
            <a:tailEnd type="triangle" w="med" len="med"/>
          </a:ln>
        </p:spPr>
      </p:cxnSp>
      <p:sp>
        <p:nvSpPr>
          <p:cNvPr id="419" name="Google Shape;419;p48"/>
          <p:cNvSpPr/>
          <p:nvPr/>
        </p:nvSpPr>
        <p:spPr>
          <a:xfrm>
            <a:off x="8907199" y="3570791"/>
            <a:ext cx="821802" cy="995423"/>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t>
            </a:r>
            <a:endParaRPr/>
          </a:p>
        </p:txBody>
      </p:sp>
      <p:sp>
        <p:nvSpPr>
          <p:cNvPr id="420" name="Google Shape;420;p48"/>
          <p:cNvSpPr/>
          <p:nvPr/>
        </p:nvSpPr>
        <p:spPr>
          <a:xfrm>
            <a:off x="9866454" y="3570790"/>
            <a:ext cx="821802"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426" name="Google Shape;426;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1" u="sng" strike="noStrike" cap="none" dirty="0" err="1">
                <a:solidFill>
                  <a:schemeClr val="dk1"/>
                </a:solidFill>
                <a:latin typeface="Calibri"/>
                <a:ea typeface="Calibri"/>
                <a:cs typeface="Calibri"/>
                <a:sym typeface="Calibri"/>
              </a:rPr>
              <a:t>In</a:t>
            </a:r>
            <a:r>
              <a:rPr lang="en-US" sz="2800" b="0" i="0" u="none" strike="noStrike" cap="none" dirty="0" err="1">
                <a:solidFill>
                  <a:schemeClr val="dk1"/>
                </a:solidFill>
                <a:latin typeface="Calibri"/>
                <a:ea typeface="Calibri"/>
                <a:cs typeface="Calibri"/>
                <a:sym typeface="Calibri"/>
              </a:rPr>
              <a:t>order</a:t>
            </a:r>
            <a:r>
              <a:rPr lang="en-US" sz="2800" b="0" i="0" u="none" strike="noStrike" cap="none" dirty="0">
                <a:solidFill>
                  <a:schemeClr val="dk1"/>
                </a:solidFill>
                <a:latin typeface="Calibri"/>
                <a:ea typeface="Calibri"/>
                <a:cs typeface="Calibri"/>
                <a:sym typeface="Calibri"/>
              </a:rPr>
              <a:t> traversal is…</a:t>
            </a:r>
            <a:endParaRPr dirty="0"/>
          </a:p>
          <a:p>
            <a:pPr marL="685800" lvl="1" indent="-228600">
              <a:buClr>
                <a:srgbClr val="548135"/>
              </a:buClr>
            </a:pPr>
            <a:r>
              <a:rPr lang="pt-BR" sz="3200" b="1" dirty="0">
                <a:solidFill>
                  <a:srgbClr val="548135"/>
                </a:solidFill>
              </a:rPr>
              <a:t>(a)</a:t>
            </a:r>
            <a:r>
              <a:rPr lang="pt-BR" sz="3200" dirty="0"/>
              <a:t> </a:t>
            </a:r>
            <a:r>
              <a:rPr lang="pt-BR" sz="3200" dirty="0">
                <a:solidFill>
                  <a:srgbClr val="C00000"/>
                </a:solidFill>
              </a:rPr>
              <a:t>L </a:t>
            </a:r>
            <a:r>
              <a:rPr lang="pt-BR" sz="3200" b="1" dirty="0">
                <a:solidFill>
                  <a:srgbClr val="7030A0"/>
                </a:solidFill>
              </a:rPr>
              <a:t>r </a:t>
            </a:r>
            <a:r>
              <a:rPr lang="pt-BR" sz="3200" dirty="0">
                <a:solidFill>
                  <a:srgbClr val="FF66CC"/>
                </a:solidFill>
              </a:rPr>
              <a:t>R</a:t>
            </a:r>
            <a:endParaRPr lang="pt-BR" sz="3200" dirty="0"/>
          </a:p>
          <a:p>
            <a:pPr marL="685800" lvl="1" indent="-228600">
              <a:buClr>
                <a:srgbClr val="0070C0"/>
              </a:buClr>
            </a:pPr>
            <a:r>
              <a:rPr lang="pt-BR" sz="3200" b="1" dirty="0">
                <a:solidFill>
                  <a:srgbClr val="0070C0"/>
                </a:solidFill>
              </a:rPr>
              <a:t>(b) </a:t>
            </a:r>
            <a:r>
              <a:rPr lang="pt-BR" sz="3200" b="1" dirty="0">
                <a:solidFill>
                  <a:srgbClr val="7030A0"/>
                </a:solidFill>
              </a:rPr>
              <a:t>r </a:t>
            </a:r>
            <a:r>
              <a:rPr lang="pt-BR" sz="3200" dirty="0">
                <a:solidFill>
                  <a:srgbClr val="C00000"/>
                </a:solidFill>
              </a:rPr>
              <a:t>L </a:t>
            </a:r>
            <a:r>
              <a:rPr lang="pt-BR" sz="3200" dirty="0">
                <a:solidFill>
                  <a:srgbClr val="FF66CC"/>
                </a:solidFill>
              </a:rPr>
              <a:t>R</a:t>
            </a:r>
            <a:endParaRPr lang="pt-BR" sz="3200" dirty="0"/>
          </a:p>
          <a:p>
            <a:pPr marL="685800" lvl="1" indent="-228600">
              <a:buClr>
                <a:srgbClr val="BF9000"/>
              </a:buClr>
            </a:pPr>
            <a:r>
              <a:rPr lang="pt-BR" sz="3200" b="1" dirty="0">
                <a:solidFill>
                  <a:srgbClr val="BF9000"/>
                </a:solidFill>
              </a:rPr>
              <a:t>(c) </a:t>
            </a:r>
            <a:r>
              <a:rPr lang="pt-BR" sz="3200" b="1" dirty="0">
                <a:solidFill>
                  <a:srgbClr val="7030A0"/>
                </a:solidFill>
              </a:rPr>
              <a:t>r </a:t>
            </a:r>
            <a:r>
              <a:rPr lang="pt-BR" sz="3200" dirty="0">
                <a:solidFill>
                  <a:srgbClr val="FF66CC"/>
                </a:solidFill>
              </a:rPr>
              <a:t>R </a:t>
            </a:r>
            <a:r>
              <a:rPr lang="pt-BR" sz="3200" dirty="0">
                <a:solidFill>
                  <a:srgbClr val="C00000"/>
                </a:solidFill>
              </a:rPr>
              <a:t>L</a:t>
            </a:r>
            <a:endParaRPr lang="pt-BR" sz="3200" dirty="0"/>
          </a:p>
          <a:p>
            <a:pPr marL="685800" lvl="1" indent="-228600">
              <a:buClr>
                <a:schemeClr val="lt1"/>
              </a:buClr>
            </a:pPr>
            <a:r>
              <a:rPr lang="pt-BR" sz="3200" b="1" dirty="0">
                <a:solidFill>
                  <a:schemeClr val="lt1"/>
                </a:solidFill>
                <a:highlight>
                  <a:srgbClr val="000000"/>
                </a:highlight>
              </a:rPr>
              <a:t>(d)</a:t>
            </a:r>
            <a:r>
              <a:rPr lang="pt-BR" sz="3200" dirty="0"/>
              <a:t> </a:t>
            </a:r>
            <a:r>
              <a:rPr lang="pt-BR" sz="3200" dirty="0">
                <a:solidFill>
                  <a:srgbClr val="C00000"/>
                </a:solidFill>
              </a:rPr>
              <a:t>L </a:t>
            </a:r>
            <a:r>
              <a:rPr lang="pt-BR" sz="3200" dirty="0">
                <a:solidFill>
                  <a:srgbClr val="FF66CC"/>
                </a:solidFill>
              </a:rPr>
              <a:t>R </a:t>
            </a:r>
            <a:r>
              <a:rPr lang="pt-BR" sz="3200" b="1" dirty="0">
                <a:solidFill>
                  <a:srgbClr val="7030A0"/>
                </a:solidFill>
              </a:rPr>
              <a:t>r</a:t>
            </a:r>
          </a:p>
        </p:txBody>
      </p:sp>
      <p:sp>
        <p:nvSpPr>
          <p:cNvPr id="427" name="Google Shape;427;p49"/>
          <p:cNvSpPr/>
          <p:nvPr/>
        </p:nvSpPr>
        <p:spPr>
          <a:xfrm>
            <a:off x="9398642" y="260430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root</a:t>
            </a:r>
            <a:endParaRPr/>
          </a:p>
        </p:txBody>
      </p:sp>
      <p:cxnSp>
        <p:nvCxnSpPr>
          <p:cNvPr id="428" name="Google Shape;428;p49"/>
          <p:cNvCxnSpPr>
            <a:stCxn id="427" idx="4"/>
          </p:cNvCxnSpPr>
          <p:nvPr/>
        </p:nvCxnSpPr>
        <p:spPr>
          <a:xfrm flipH="1">
            <a:off x="9398571" y="2980481"/>
            <a:ext cx="353100" cy="567300"/>
          </a:xfrm>
          <a:prstGeom prst="straightConnector1">
            <a:avLst/>
          </a:prstGeom>
          <a:noFill/>
          <a:ln w="9525" cap="flat" cmpd="sng">
            <a:solidFill>
              <a:schemeClr val="dk1"/>
            </a:solidFill>
            <a:prstDash val="solid"/>
            <a:miter lim="800000"/>
            <a:headEnd type="none" w="sm" len="sm"/>
            <a:tailEnd type="triangle" w="med" len="med"/>
          </a:ln>
        </p:spPr>
      </p:cxnSp>
      <p:cxnSp>
        <p:nvCxnSpPr>
          <p:cNvPr id="429" name="Google Shape;429;p49"/>
          <p:cNvCxnSpPr/>
          <p:nvPr/>
        </p:nvCxnSpPr>
        <p:spPr>
          <a:xfrm>
            <a:off x="9773857" y="2980481"/>
            <a:ext cx="366531" cy="567160"/>
          </a:xfrm>
          <a:prstGeom prst="straightConnector1">
            <a:avLst/>
          </a:prstGeom>
          <a:noFill/>
          <a:ln w="9525" cap="flat" cmpd="sng">
            <a:solidFill>
              <a:schemeClr val="dk1"/>
            </a:solidFill>
            <a:prstDash val="solid"/>
            <a:miter lim="800000"/>
            <a:headEnd type="none" w="sm" len="sm"/>
            <a:tailEnd type="triangle" w="med" len="med"/>
          </a:ln>
        </p:spPr>
      </p:cxnSp>
      <p:sp>
        <p:nvSpPr>
          <p:cNvPr id="430" name="Google Shape;430;p49"/>
          <p:cNvSpPr/>
          <p:nvPr/>
        </p:nvSpPr>
        <p:spPr>
          <a:xfrm>
            <a:off x="8907199" y="3570791"/>
            <a:ext cx="821802" cy="995423"/>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t>
            </a:r>
            <a:endParaRPr/>
          </a:p>
        </p:txBody>
      </p:sp>
      <p:sp>
        <p:nvSpPr>
          <p:cNvPr id="431" name="Google Shape;431;p49"/>
          <p:cNvSpPr/>
          <p:nvPr/>
        </p:nvSpPr>
        <p:spPr>
          <a:xfrm>
            <a:off x="9866454" y="3570790"/>
            <a:ext cx="821802"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R</a:t>
            </a:r>
            <a:endParaRPr/>
          </a:p>
        </p:txBody>
      </p:sp>
      <p:sp>
        <p:nvSpPr>
          <p:cNvPr id="432" name="Google Shape;432;p49"/>
          <p:cNvSpPr/>
          <p:nvPr/>
        </p:nvSpPr>
        <p:spPr>
          <a:xfrm>
            <a:off x="1546211" y="2193402"/>
            <a:ext cx="1527858" cy="636607"/>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49"/>
          <p:cNvSpPr txBox="1"/>
          <p:nvPr/>
        </p:nvSpPr>
        <p:spPr>
          <a:xfrm>
            <a:off x="8518962" y="3603686"/>
            <a:ext cx="63902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accent6"/>
                </a:solidFill>
                <a:latin typeface="Calibri"/>
                <a:ea typeface="Calibri"/>
                <a:cs typeface="Calibri"/>
                <a:sym typeface="Calibri"/>
              </a:rPr>
              <a:t>(1)</a:t>
            </a:r>
            <a:endParaRPr/>
          </a:p>
        </p:txBody>
      </p:sp>
      <p:sp>
        <p:nvSpPr>
          <p:cNvPr id="434" name="Google Shape;434;p49"/>
          <p:cNvSpPr/>
          <p:nvPr/>
        </p:nvSpPr>
        <p:spPr>
          <a:xfrm>
            <a:off x="9575156" y="2149738"/>
            <a:ext cx="56137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accent1"/>
                </a:solidFill>
                <a:latin typeface="Calibri"/>
                <a:ea typeface="Calibri"/>
                <a:cs typeface="Calibri"/>
                <a:sym typeface="Calibri"/>
              </a:rPr>
              <a:t>(2)</a:t>
            </a:r>
            <a:endParaRPr sz="2600">
              <a:solidFill>
                <a:schemeClr val="accent1"/>
              </a:solidFill>
              <a:latin typeface="Calibri"/>
              <a:ea typeface="Calibri"/>
              <a:cs typeface="Calibri"/>
              <a:sym typeface="Calibri"/>
            </a:endParaRPr>
          </a:p>
        </p:txBody>
      </p:sp>
      <p:sp>
        <p:nvSpPr>
          <p:cNvPr id="435" name="Google Shape;435;p49"/>
          <p:cNvSpPr/>
          <p:nvPr/>
        </p:nvSpPr>
        <p:spPr>
          <a:xfrm>
            <a:off x="10466408" y="3592111"/>
            <a:ext cx="56137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rgbClr val="FFC000"/>
                </a:solidFill>
                <a:latin typeface="Calibri"/>
                <a:ea typeface="Calibri"/>
                <a:cs typeface="Calibri"/>
                <a:sym typeface="Calibri"/>
              </a:rPr>
              <a:t>(3)</a:t>
            </a:r>
            <a:endParaRPr sz="2600">
              <a:solidFill>
                <a:srgbClr val="FFC000"/>
              </a:solidFill>
              <a:latin typeface="Calibri"/>
              <a:ea typeface="Calibri"/>
              <a:cs typeface="Calibri"/>
              <a:sym typeface="Calibri"/>
            </a:endParaRPr>
          </a:p>
        </p:txBody>
      </p:sp>
      <p:sp>
        <p:nvSpPr>
          <p:cNvPr id="436" name="Google Shape;436;p49"/>
          <p:cNvSpPr txBox="1"/>
          <p:nvPr/>
        </p:nvSpPr>
        <p:spPr>
          <a:xfrm>
            <a:off x="4166886" y="2511706"/>
            <a:ext cx="4051139" cy="16927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chemeClr val="dk1"/>
                </a:solidFill>
                <a:latin typeface="Calibri"/>
                <a:ea typeface="Calibri"/>
                <a:cs typeface="Calibri"/>
                <a:sym typeface="Calibri"/>
              </a:rPr>
              <a:t>Mnemonic rule (maybe?): </a:t>
            </a:r>
            <a:r>
              <a:rPr lang="en-US" sz="2600" b="1">
                <a:solidFill>
                  <a:schemeClr val="accent2"/>
                </a:solidFill>
                <a:latin typeface="Calibri"/>
                <a:ea typeface="Calibri"/>
                <a:cs typeface="Calibri"/>
                <a:sym typeface="Calibri"/>
              </a:rPr>
              <a:t>in-</a:t>
            </a:r>
            <a:r>
              <a:rPr lang="en-US" sz="2600">
                <a:solidFill>
                  <a:schemeClr val="dk1"/>
                </a:solidFill>
                <a:latin typeface="Calibri"/>
                <a:ea typeface="Calibri"/>
                <a:cs typeface="Calibri"/>
                <a:sym typeface="Calibri"/>
              </a:rPr>
              <a:t>order traversal, as in “visit the root</a:t>
            </a:r>
            <a:r>
              <a:rPr lang="en-US" sz="2600" b="1">
                <a:solidFill>
                  <a:schemeClr val="dk1"/>
                </a:solidFill>
                <a:latin typeface="Calibri"/>
                <a:ea typeface="Calibri"/>
                <a:cs typeface="Calibri"/>
                <a:sym typeface="Calibri"/>
              </a:rPr>
              <a:t> </a:t>
            </a:r>
            <a:r>
              <a:rPr lang="en-US" sz="2600" b="1" i="1" u="sng">
                <a:solidFill>
                  <a:schemeClr val="accent2"/>
                </a:solidFill>
                <a:latin typeface="Calibri"/>
                <a:ea typeface="Calibri"/>
                <a:cs typeface="Calibri"/>
                <a:sym typeface="Calibri"/>
              </a:rPr>
              <a:t>in</a:t>
            </a:r>
            <a:r>
              <a:rPr lang="en-US" sz="2600" b="1">
                <a:solidFill>
                  <a:schemeClr val="accent2"/>
                </a:solidFill>
                <a:latin typeface="Calibri"/>
                <a:ea typeface="Calibri"/>
                <a:cs typeface="Calibri"/>
                <a:sym typeface="Calibri"/>
              </a:rPr>
              <a:t>-</a:t>
            </a:r>
            <a:r>
              <a:rPr lang="en-US" sz="2600">
                <a:solidFill>
                  <a:schemeClr val="dk1"/>
                </a:solidFill>
                <a:latin typeface="Calibri"/>
                <a:ea typeface="Calibri"/>
                <a:cs typeface="Calibri"/>
                <a:sym typeface="Calibri"/>
              </a:rPr>
              <a:t>between the subtrees”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442" name="Google Shape;442;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1" u="sng" strike="noStrike" cap="none" dirty="0" err="1">
                <a:solidFill>
                  <a:schemeClr val="dk1"/>
                </a:solidFill>
                <a:latin typeface="Calibri"/>
                <a:ea typeface="Calibri"/>
                <a:cs typeface="Calibri"/>
                <a:sym typeface="Calibri"/>
              </a:rPr>
              <a:t>Post</a:t>
            </a:r>
            <a:r>
              <a:rPr lang="en-US" sz="2800" b="0" i="0" u="none" strike="noStrike" cap="none" dirty="0" err="1">
                <a:solidFill>
                  <a:schemeClr val="dk1"/>
                </a:solidFill>
                <a:latin typeface="Calibri"/>
                <a:ea typeface="Calibri"/>
                <a:cs typeface="Calibri"/>
                <a:sym typeface="Calibri"/>
              </a:rPr>
              <a:t>order</a:t>
            </a:r>
            <a:r>
              <a:rPr lang="en-US" sz="2800" b="0" i="0" u="none" strike="noStrike" cap="none" dirty="0">
                <a:solidFill>
                  <a:schemeClr val="dk1"/>
                </a:solidFill>
                <a:latin typeface="Calibri"/>
                <a:ea typeface="Calibri"/>
                <a:cs typeface="Calibri"/>
                <a:sym typeface="Calibri"/>
              </a:rPr>
              <a:t> traversal is…</a:t>
            </a:r>
            <a:endParaRPr dirty="0"/>
          </a:p>
          <a:p>
            <a:pPr marL="685800" lvl="1" indent="-228600">
              <a:buClr>
                <a:srgbClr val="548135"/>
              </a:buClr>
            </a:pPr>
            <a:r>
              <a:rPr lang="pt-BR" sz="3200" b="1" dirty="0">
                <a:solidFill>
                  <a:srgbClr val="548135"/>
                </a:solidFill>
              </a:rPr>
              <a:t>(a)</a:t>
            </a:r>
            <a:r>
              <a:rPr lang="pt-BR" sz="3200" dirty="0"/>
              <a:t> </a:t>
            </a:r>
            <a:r>
              <a:rPr lang="pt-BR" sz="3200" dirty="0">
                <a:solidFill>
                  <a:srgbClr val="C00000"/>
                </a:solidFill>
              </a:rPr>
              <a:t>L </a:t>
            </a:r>
            <a:r>
              <a:rPr lang="pt-BR" sz="3200" b="1" dirty="0">
                <a:solidFill>
                  <a:srgbClr val="7030A0"/>
                </a:solidFill>
              </a:rPr>
              <a:t>r </a:t>
            </a:r>
            <a:r>
              <a:rPr lang="pt-BR" sz="3200" dirty="0">
                <a:solidFill>
                  <a:srgbClr val="FF66CC"/>
                </a:solidFill>
              </a:rPr>
              <a:t>R</a:t>
            </a:r>
            <a:endParaRPr lang="pt-BR" sz="3200" dirty="0"/>
          </a:p>
          <a:p>
            <a:pPr marL="685800" lvl="1" indent="-228600">
              <a:buClr>
                <a:srgbClr val="0070C0"/>
              </a:buClr>
            </a:pPr>
            <a:r>
              <a:rPr lang="pt-BR" sz="3200" b="1" dirty="0">
                <a:solidFill>
                  <a:srgbClr val="0070C0"/>
                </a:solidFill>
              </a:rPr>
              <a:t>(b) </a:t>
            </a:r>
            <a:r>
              <a:rPr lang="pt-BR" sz="3200" b="1" dirty="0">
                <a:solidFill>
                  <a:srgbClr val="7030A0"/>
                </a:solidFill>
              </a:rPr>
              <a:t>r </a:t>
            </a:r>
            <a:r>
              <a:rPr lang="pt-BR" sz="3200" dirty="0">
                <a:solidFill>
                  <a:srgbClr val="C00000"/>
                </a:solidFill>
              </a:rPr>
              <a:t>L </a:t>
            </a:r>
            <a:r>
              <a:rPr lang="pt-BR" sz="3200" dirty="0">
                <a:solidFill>
                  <a:srgbClr val="FF66CC"/>
                </a:solidFill>
              </a:rPr>
              <a:t>R</a:t>
            </a:r>
            <a:endParaRPr lang="pt-BR" sz="3200" dirty="0"/>
          </a:p>
          <a:p>
            <a:pPr marL="685800" lvl="1" indent="-228600">
              <a:buClr>
                <a:srgbClr val="BF9000"/>
              </a:buClr>
            </a:pPr>
            <a:r>
              <a:rPr lang="pt-BR" sz="3200" b="1" dirty="0">
                <a:solidFill>
                  <a:srgbClr val="BF9000"/>
                </a:solidFill>
              </a:rPr>
              <a:t>(c) </a:t>
            </a:r>
            <a:r>
              <a:rPr lang="pt-BR" sz="3200" b="1" dirty="0">
                <a:solidFill>
                  <a:srgbClr val="7030A0"/>
                </a:solidFill>
              </a:rPr>
              <a:t>r </a:t>
            </a:r>
            <a:r>
              <a:rPr lang="pt-BR" sz="3200" dirty="0">
                <a:solidFill>
                  <a:srgbClr val="FF66CC"/>
                </a:solidFill>
              </a:rPr>
              <a:t>R </a:t>
            </a:r>
            <a:r>
              <a:rPr lang="pt-BR" sz="3200" dirty="0">
                <a:solidFill>
                  <a:srgbClr val="C00000"/>
                </a:solidFill>
              </a:rPr>
              <a:t>L</a:t>
            </a:r>
            <a:endParaRPr lang="pt-BR" sz="3200" dirty="0"/>
          </a:p>
          <a:p>
            <a:pPr marL="685800" lvl="1" indent="-228600">
              <a:buClr>
                <a:schemeClr val="lt1"/>
              </a:buClr>
            </a:pPr>
            <a:r>
              <a:rPr lang="pt-BR" sz="3200" b="1" dirty="0">
                <a:solidFill>
                  <a:schemeClr val="lt1"/>
                </a:solidFill>
                <a:highlight>
                  <a:srgbClr val="000000"/>
                </a:highlight>
              </a:rPr>
              <a:t>(d)</a:t>
            </a:r>
            <a:r>
              <a:rPr lang="pt-BR" sz="3200" dirty="0"/>
              <a:t> </a:t>
            </a:r>
            <a:r>
              <a:rPr lang="pt-BR" sz="3200" dirty="0">
                <a:solidFill>
                  <a:srgbClr val="C00000"/>
                </a:solidFill>
              </a:rPr>
              <a:t>L </a:t>
            </a:r>
            <a:r>
              <a:rPr lang="pt-BR" sz="3200" dirty="0">
                <a:solidFill>
                  <a:srgbClr val="FF66CC"/>
                </a:solidFill>
              </a:rPr>
              <a:t>R </a:t>
            </a:r>
            <a:r>
              <a:rPr lang="pt-BR" sz="3200" b="1" dirty="0">
                <a:solidFill>
                  <a:srgbClr val="7030A0"/>
                </a:solidFill>
              </a:rPr>
              <a:t>r</a:t>
            </a:r>
          </a:p>
        </p:txBody>
      </p:sp>
      <p:sp>
        <p:nvSpPr>
          <p:cNvPr id="443" name="Google Shape;443;p50"/>
          <p:cNvSpPr/>
          <p:nvPr/>
        </p:nvSpPr>
        <p:spPr>
          <a:xfrm>
            <a:off x="9398642" y="260430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root</a:t>
            </a:r>
            <a:endParaRPr/>
          </a:p>
        </p:txBody>
      </p:sp>
      <p:cxnSp>
        <p:nvCxnSpPr>
          <p:cNvPr id="444" name="Google Shape;444;p50"/>
          <p:cNvCxnSpPr>
            <a:stCxn id="443" idx="4"/>
          </p:cNvCxnSpPr>
          <p:nvPr/>
        </p:nvCxnSpPr>
        <p:spPr>
          <a:xfrm flipH="1">
            <a:off x="9398571" y="2980481"/>
            <a:ext cx="353100" cy="567300"/>
          </a:xfrm>
          <a:prstGeom prst="straightConnector1">
            <a:avLst/>
          </a:prstGeom>
          <a:noFill/>
          <a:ln w="9525" cap="flat" cmpd="sng">
            <a:solidFill>
              <a:schemeClr val="dk1"/>
            </a:solidFill>
            <a:prstDash val="solid"/>
            <a:miter lim="800000"/>
            <a:headEnd type="none" w="sm" len="sm"/>
            <a:tailEnd type="triangle" w="med" len="med"/>
          </a:ln>
        </p:spPr>
      </p:cxnSp>
      <p:cxnSp>
        <p:nvCxnSpPr>
          <p:cNvPr id="445" name="Google Shape;445;p50"/>
          <p:cNvCxnSpPr/>
          <p:nvPr/>
        </p:nvCxnSpPr>
        <p:spPr>
          <a:xfrm>
            <a:off x="9773857" y="2980481"/>
            <a:ext cx="366531" cy="567160"/>
          </a:xfrm>
          <a:prstGeom prst="straightConnector1">
            <a:avLst/>
          </a:prstGeom>
          <a:noFill/>
          <a:ln w="9525" cap="flat" cmpd="sng">
            <a:solidFill>
              <a:schemeClr val="dk1"/>
            </a:solidFill>
            <a:prstDash val="solid"/>
            <a:miter lim="800000"/>
            <a:headEnd type="none" w="sm" len="sm"/>
            <a:tailEnd type="triangle" w="med" len="med"/>
          </a:ln>
        </p:spPr>
      </p:cxnSp>
      <p:sp>
        <p:nvSpPr>
          <p:cNvPr id="446" name="Google Shape;446;p50"/>
          <p:cNvSpPr/>
          <p:nvPr/>
        </p:nvSpPr>
        <p:spPr>
          <a:xfrm>
            <a:off x="8907199" y="3570791"/>
            <a:ext cx="821802" cy="995423"/>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t>
            </a:r>
            <a:endParaRPr/>
          </a:p>
        </p:txBody>
      </p:sp>
      <p:sp>
        <p:nvSpPr>
          <p:cNvPr id="447" name="Google Shape;447;p50"/>
          <p:cNvSpPr/>
          <p:nvPr/>
        </p:nvSpPr>
        <p:spPr>
          <a:xfrm>
            <a:off x="9866454" y="3570790"/>
            <a:ext cx="821802"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Reminder: Binary tree traversals</a:t>
            </a:r>
            <a:endParaRPr/>
          </a:p>
        </p:txBody>
      </p:sp>
      <p:sp>
        <p:nvSpPr>
          <p:cNvPr id="453" name="Google Shape;453;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1" i="1" u="sng" strike="noStrike" cap="none" dirty="0" err="1">
                <a:solidFill>
                  <a:schemeClr val="dk1"/>
                </a:solidFill>
                <a:latin typeface="Calibri"/>
                <a:ea typeface="Calibri"/>
                <a:cs typeface="Calibri"/>
                <a:sym typeface="Calibri"/>
              </a:rPr>
              <a:t>Post</a:t>
            </a:r>
            <a:r>
              <a:rPr lang="en-US" sz="2800" b="0" i="0" u="none" strike="noStrike" cap="none" dirty="0" err="1">
                <a:solidFill>
                  <a:schemeClr val="dk1"/>
                </a:solidFill>
                <a:latin typeface="Calibri"/>
                <a:ea typeface="Calibri"/>
                <a:cs typeface="Calibri"/>
                <a:sym typeface="Calibri"/>
              </a:rPr>
              <a:t>order</a:t>
            </a:r>
            <a:r>
              <a:rPr lang="en-US" sz="2800" b="0" i="0" u="none" strike="noStrike" cap="none" dirty="0">
                <a:solidFill>
                  <a:schemeClr val="dk1"/>
                </a:solidFill>
                <a:latin typeface="Calibri"/>
                <a:ea typeface="Calibri"/>
                <a:cs typeface="Calibri"/>
                <a:sym typeface="Calibri"/>
              </a:rPr>
              <a:t> traversal is…</a:t>
            </a:r>
            <a:endParaRPr dirty="0"/>
          </a:p>
          <a:p>
            <a:pPr marL="685800" lvl="1" indent="-228600">
              <a:buClr>
                <a:srgbClr val="548135"/>
              </a:buClr>
            </a:pPr>
            <a:r>
              <a:rPr lang="pt-BR" sz="3200" b="1" dirty="0">
                <a:solidFill>
                  <a:srgbClr val="548135"/>
                </a:solidFill>
              </a:rPr>
              <a:t>(a)</a:t>
            </a:r>
            <a:r>
              <a:rPr lang="pt-BR" sz="3200" dirty="0"/>
              <a:t> </a:t>
            </a:r>
            <a:r>
              <a:rPr lang="pt-BR" sz="3200" dirty="0">
                <a:solidFill>
                  <a:srgbClr val="C00000"/>
                </a:solidFill>
              </a:rPr>
              <a:t>L </a:t>
            </a:r>
            <a:r>
              <a:rPr lang="pt-BR" sz="3200" b="1" dirty="0">
                <a:solidFill>
                  <a:srgbClr val="7030A0"/>
                </a:solidFill>
              </a:rPr>
              <a:t>r </a:t>
            </a:r>
            <a:r>
              <a:rPr lang="pt-BR" sz="3200" dirty="0">
                <a:solidFill>
                  <a:srgbClr val="FF66CC"/>
                </a:solidFill>
              </a:rPr>
              <a:t>R</a:t>
            </a:r>
            <a:endParaRPr lang="pt-BR" sz="3200" dirty="0"/>
          </a:p>
          <a:p>
            <a:pPr marL="685800" lvl="1" indent="-228600">
              <a:buClr>
                <a:srgbClr val="0070C0"/>
              </a:buClr>
            </a:pPr>
            <a:r>
              <a:rPr lang="pt-BR" sz="3200" b="1" dirty="0">
                <a:solidFill>
                  <a:srgbClr val="0070C0"/>
                </a:solidFill>
              </a:rPr>
              <a:t>(b) </a:t>
            </a:r>
            <a:r>
              <a:rPr lang="pt-BR" sz="3200" b="1" dirty="0">
                <a:solidFill>
                  <a:srgbClr val="7030A0"/>
                </a:solidFill>
              </a:rPr>
              <a:t>r </a:t>
            </a:r>
            <a:r>
              <a:rPr lang="pt-BR" sz="3200" dirty="0">
                <a:solidFill>
                  <a:srgbClr val="C00000"/>
                </a:solidFill>
              </a:rPr>
              <a:t>L </a:t>
            </a:r>
            <a:r>
              <a:rPr lang="pt-BR" sz="3200" dirty="0">
                <a:solidFill>
                  <a:srgbClr val="FF66CC"/>
                </a:solidFill>
              </a:rPr>
              <a:t>R</a:t>
            </a:r>
            <a:endParaRPr lang="pt-BR" sz="3200" dirty="0"/>
          </a:p>
          <a:p>
            <a:pPr marL="685800" lvl="1" indent="-228600">
              <a:buClr>
                <a:srgbClr val="BF9000"/>
              </a:buClr>
            </a:pPr>
            <a:r>
              <a:rPr lang="pt-BR" sz="3200" b="1" dirty="0">
                <a:solidFill>
                  <a:srgbClr val="BF9000"/>
                </a:solidFill>
              </a:rPr>
              <a:t>(c) </a:t>
            </a:r>
            <a:r>
              <a:rPr lang="pt-BR" sz="3200" b="1" dirty="0">
                <a:solidFill>
                  <a:srgbClr val="7030A0"/>
                </a:solidFill>
              </a:rPr>
              <a:t>r </a:t>
            </a:r>
            <a:r>
              <a:rPr lang="pt-BR" sz="3200" dirty="0">
                <a:solidFill>
                  <a:srgbClr val="FF66CC"/>
                </a:solidFill>
              </a:rPr>
              <a:t>R </a:t>
            </a:r>
            <a:r>
              <a:rPr lang="pt-BR" sz="3200" dirty="0">
                <a:solidFill>
                  <a:srgbClr val="C00000"/>
                </a:solidFill>
              </a:rPr>
              <a:t>L</a:t>
            </a:r>
            <a:endParaRPr lang="pt-BR" sz="3200" dirty="0"/>
          </a:p>
          <a:p>
            <a:pPr marL="685800" lvl="1" indent="-228600">
              <a:buClr>
                <a:schemeClr val="lt1"/>
              </a:buClr>
            </a:pPr>
            <a:r>
              <a:rPr lang="pt-BR" sz="3200" b="1" dirty="0">
                <a:solidFill>
                  <a:schemeClr val="lt1"/>
                </a:solidFill>
                <a:highlight>
                  <a:srgbClr val="000000"/>
                </a:highlight>
              </a:rPr>
              <a:t>(d)</a:t>
            </a:r>
            <a:r>
              <a:rPr lang="pt-BR" sz="3200" dirty="0"/>
              <a:t> </a:t>
            </a:r>
            <a:r>
              <a:rPr lang="pt-BR" sz="3200" dirty="0">
                <a:solidFill>
                  <a:srgbClr val="C00000"/>
                </a:solidFill>
              </a:rPr>
              <a:t>L </a:t>
            </a:r>
            <a:r>
              <a:rPr lang="pt-BR" sz="3200" dirty="0">
                <a:solidFill>
                  <a:srgbClr val="FF66CC"/>
                </a:solidFill>
              </a:rPr>
              <a:t>R </a:t>
            </a:r>
            <a:r>
              <a:rPr lang="pt-BR" sz="3200" b="1" dirty="0">
                <a:solidFill>
                  <a:srgbClr val="7030A0"/>
                </a:solidFill>
              </a:rPr>
              <a:t>r</a:t>
            </a:r>
          </a:p>
        </p:txBody>
      </p:sp>
      <p:sp>
        <p:nvSpPr>
          <p:cNvPr id="454" name="Google Shape;454;p51"/>
          <p:cNvSpPr/>
          <p:nvPr/>
        </p:nvSpPr>
        <p:spPr>
          <a:xfrm>
            <a:off x="9398642" y="260430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root</a:t>
            </a:r>
            <a:endParaRPr/>
          </a:p>
        </p:txBody>
      </p:sp>
      <p:cxnSp>
        <p:nvCxnSpPr>
          <p:cNvPr id="455" name="Google Shape;455;p51"/>
          <p:cNvCxnSpPr>
            <a:stCxn id="454" idx="4"/>
          </p:cNvCxnSpPr>
          <p:nvPr/>
        </p:nvCxnSpPr>
        <p:spPr>
          <a:xfrm flipH="1">
            <a:off x="9398571" y="2980481"/>
            <a:ext cx="353100" cy="567300"/>
          </a:xfrm>
          <a:prstGeom prst="straightConnector1">
            <a:avLst/>
          </a:prstGeom>
          <a:noFill/>
          <a:ln w="9525" cap="flat" cmpd="sng">
            <a:solidFill>
              <a:schemeClr val="dk1"/>
            </a:solidFill>
            <a:prstDash val="solid"/>
            <a:miter lim="800000"/>
            <a:headEnd type="none" w="sm" len="sm"/>
            <a:tailEnd type="triangle" w="med" len="med"/>
          </a:ln>
        </p:spPr>
      </p:cxnSp>
      <p:cxnSp>
        <p:nvCxnSpPr>
          <p:cNvPr id="456" name="Google Shape;456;p51"/>
          <p:cNvCxnSpPr/>
          <p:nvPr/>
        </p:nvCxnSpPr>
        <p:spPr>
          <a:xfrm>
            <a:off x="9773857" y="2980481"/>
            <a:ext cx="366531" cy="567160"/>
          </a:xfrm>
          <a:prstGeom prst="straightConnector1">
            <a:avLst/>
          </a:prstGeom>
          <a:noFill/>
          <a:ln w="9525" cap="flat" cmpd="sng">
            <a:solidFill>
              <a:schemeClr val="dk1"/>
            </a:solidFill>
            <a:prstDash val="solid"/>
            <a:miter lim="800000"/>
            <a:headEnd type="none" w="sm" len="sm"/>
            <a:tailEnd type="triangle" w="med" len="med"/>
          </a:ln>
        </p:spPr>
      </p:cxnSp>
      <p:sp>
        <p:nvSpPr>
          <p:cNvPr id="457" name="Google Shape;457;p51"/>
          <p:cNvSpPr/>
          <p:nvPr/>
        </p:nvSpPr>
        <p:spPr>
          <a:xfrm>
            <a:off x="8907199" y="3570791"/>
            <a:ext cx="821802" cy="995423"/>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t>
            </a:r>
            <a:endParaRPr/>
          </a:p>
        </p:txBody>
      </p:sp>
      <p:sp>
        <p:nvSpPr>
          <p:cNvPr id="458" name="Google Shape;458;p51"/>
          <p:cNvSpPr/>
          <p:nvPr/>
        </p:nvSpPr>
        <p:spPr>
          <a:xfrm>
            <a:off x="9866454" y="3570790"/>
            <a:ext cx="821802"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dk1"/>
                </a:solidFill>
                <a:latin typeface="Calibri"/>
                <a:ea typeface="Calibri"/>
                <a:cs typeface="Calibri"/>
                <a:sym typeface="Calibri"/>
              </a:rPr>
              <a:t>R</a:t>
            </a:r>
            <a:endParaRPr/>
          </a:p>
        </p:txBody>
      </p:sp>
      <p:sp>
        <p:nvSpPr>
          <p:cNvPr id="459" name="Google Shape;459;p51"/>
          <p:cNvSpPr/>
          <p:nvPr/>
        </p:nvSpPr>
        <p:spPr>
          <a:xfrm>
            <a:off x="1503744" y="3750197"/>
            <a:ext cx="1527858" cy="636607"/>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51"/>
          <p:cNvSpPr txBox="1"/>
          <p:nvPr/>
        </p:nvSpPr>
        <p:spPr>
          <a:xfrm>
            <a:off x="8518962" y="3592111"/>
            <a:ext cx="63902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accent6"/>
                </a:solidFill>
                <a:latin typeface="Calibri"/>
                <a:ea typeface="Calibri"/>
                <a:cs typeface="Calibri"/>
                <a:sym typeface="Calibri"/>
              </a:rPr>
              <a:t>(1)</a:t>
            </a:r>
            <a:endParaRPr/>
          </a:p>
        </p:txBody>
      </p:sp>
      <p:sp>
        <p:nvSpPr>
          <p:cNvPr id="461" name="Google Shape;461;p51"/>
          <p:cNvSpPr/>
          <p:nvPr/>
        </p:nvSpPr>
        <p:spPr>
          <a:xfrm>
            <a:off x="10459656" y="3755072"/>
            <a:ext cx="56137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accent1"/>
                </a:solidFill>
                <a:latin typeface="Calibri"/>
                <a:ea typeface="Calibri"/>
                <a:cs typeface="Calibri"/>
                <a:sym typeface="Calibri"/>
              </a:rPr>
              <a:t>(2)</a:t>
            </a:r>
            <a:endParaRPr sz="2600">
              <a:solidFill>
                <a:schemeClr val="accent1"/>
              </a:solidFill>
              <a:latin typeface="Calibri"/>
              <a:ea typeface="Calibri"/>
              <a:cs typeface="Calibri"/>
              <a:sym typeface="Calibri"/>
            </a:endParaRPr>
          </a:p>
        </p:txBody>
      </p:sp>
      <p:sp>
        <p:nvSpPr>
          <p:cNvPr id="462" name="Google Shape;462;p51"/>
          <p:cNvSpPr/>
          <p:nvPr/>
        </p:nvSpPr>
        <p:spPr>
          <a:xfrm>
            <a:off x="9448315" y="2062928"/>
            <a:ext cx="561372"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rgbClr val="FFC000"/>
                </a:solidFill>
                <a:latin typeface="Calibri"/>
                <a:ea typeface="Calibri"/>
                <a:cs typeface="Calibri"/>
                <a:sym typeface="Calibri"/>
              </a:rPr>
              <a:t>(3)</a:t>
            </a:r>
            <a:endParaRPr sz="2600">
              <a:solidFill>
                <a:srgbClr val="FFC000"/>
              </a:solidFill>
              <a:latin typeface="Calibri"/>
              <a:ea typeface="Calibri"/>
              <a:cs typeface="Calibri"/>
              <a:sym typeface="Calibri"/>
            </a:endParaRPr>
          </a:p>
        </p:txBody>
      </p:sp>
      <p:sp>
        <p:nvSpPr>
          <p:cNvPr id="463" name="Google Shape;463;p51"/>
          <p:cNvSpPr txBox="1"/>
          <p:nvPr/>
        </p:nvSpPr>
        <p:spPr>
          <a:xfrm>
            <a:off x="4166886" y="2511706"/>
            <a:ext cx="4051139" cy="16927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chemeClr val="dk1"/>
                </a:solidFill>
                <a:latin typeface="Calibri"/>
                <a:ea typeface="Calibri"/>
                <a:cs typeface="Calibri"/>
                <a:sym typeface="Calibri"/>
              </a:rPr>
              <a:t>Mnemonic rule (maybe?): </a:t>
            </a:r>
            <a:r>
              <a:rPr lang="en-US" sz="2600" b="1">
                <a:solidFill>
                  <a:schemeClr val="accent2"/>
                </a:solidFill>
                <a:latin typeface="Calibri"/>
                <a:ea typeface="Calibri"/>
                <a:cs typeface="Calibri"/>
                <a:sym typeface="Calibri"/>
              </a:rPr>
              <a:t>post-</a:t>
            </a:r>
            <a:r>
              <a:rPr lang="en-US" sz="2600">
                <a:solidFill>
                  <a:schemeClr val="dk1"/>
                </a:solidFill>
                <a:latin typeface="Calibri"/>
                <a:ea typeface="Calibri"/>
                <a:cs typeface="Calibri"/>
                <a:sym typeface="Calibri"/>
              </a:rPr>
              <a:t>order traversal, as in “visit the root</a:t>
            </a:r>
            <a:r>
              <a:rPr lang="en-US" sz="2600" b="1">
                <a:solidFill>
                  <a:schemeClr val="dk1"/>
                </a:solidFill>
                <a:latin typeface="Calibri"/>
                <a:ea typeface="Calibri"/>
                <a:cs typeface="Calibri"/>
                <a:sym typeface="Calibri"/>
              </a:rPr>
              <a:t> </a:t>
            </a:r>
            <a:r>
              <a:rPr lang="en-US" sz="2600" b="1" i="1" u="sng">
                <a:solidFill>
                  <a:schemeClr val="accent2"/>
                </a:solidFill>
                <a:latin typeface="Calibri"/>
                <a:ea typeface="Calibri"/>
                <a:cs typeface="Calibri"/>
                <a:sym typeface="Calibri"/>
              </a:rPr>
              <a:t>post</a:t>
            </a:r>
            <a:r>
              <a:rPr lang="en-US" sz="2600" b="1">
                <a:solidFill>
                  <a:schemeClr val="accent2"/>
                </a:solidFill>
                <a:latin typeface="Calibri"/>
                <a:ea typeface="Calibri"/>
                <a:cs typeface="Calibri"/>
                <a:sym typeface="Calibri"/>
              </a:rPr>
              <a:t>-</a:t>
            </a:r>
            <a:r>
              <a:rPr lang="en-US" sz="2600">
                <a:solidFill>
                  <a:schemeClr val="dk1"/>
                </a:solidFill>
                <a:latin typeface="Calibri"/>
                <a:ea typeface="Calibri"/>
                <a:cs typeface="Calibri"/>
                <a:sym typeface="Calibri"/>
              </a:rPr>
              <a:t>visiting the subtrees”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Question for you</a:t>
            </a:r>
            <a:endParaRPr/>
          </a:p>
        </p:txBody>
      </p:sp>
      <p:sp>
        <p:nvSpPr>
          <p:cNvPr id="469" name="Google Shape;469;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Suppose that our binary tree is a binary </a:t>
            </a:r>
            <a:r>
              <a:rPr lang="en-US" sz="2800" b="1" i="0" u="none" strike="noStrike" cap="none">
                <a:solidFill>
                  <a:srgbClr val="548135"/>
                </a:solidFill>
                <a:latin typeface="Calibri"/>
                <a:ea typeface="Calibri"/>
                <a:cs typeface="Calibri"/>
                <a:sym typeface="Calibri"/>
              </a:rPr>
              <a:t>search</a:t>
            </a:r>
            <a:r>
              <a:rPr lang="en-US" sz="2800" b="0" i="0" u="none" strike="noStrike" cap="none">
                <a:solidFill>
                  <a:schemeClr val="dk1"/>
                </a:solidFill>
                <a:latin typeface="Calibri"/>
                <a:ea typeface="Calibri"/>
                <a:cs typeface="Calibri"/>
                <a:sym typeface="Calibri"/>
              </a:rPr>
              <a:t> tree </a:t>
            </a:r>
            <a:endParaRPr/>
          </a:p>
        </p:txBody>
      </p:sp>
      <p:sp>
        <p:nvSpPr>
          <p:cNvPr id="470" name="Google Shape;470;p52"/>
          <p:cNvSpPr/>
          <p:nvPr/>
        </p:nvSpPr>
        <p:spPr>
          <a:xfrm>
            <a:off x="9946996" y="64239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a:t>
            </a:r>
            <a:endParaRPr/>
          </a:p>
        </p:txBody>
      </p:sp>
      <p:cxnSp>
        <p:nvCxnSpPr>
          <p:cNvPr id="471" name="Google Shape;471;p52"/>
          <p:cNvCxnSpPr>
            <a:stCxn id="470" idx="4"/>
            <a:endCxn id="472" idx="0"/>
          </p:cNvCxnSpPr>
          <p:nvPr/>
        </p:nvCxnSpPr>
        <p:spPr>
          <a:xfrm flipH="1">
            <a:off x="9727325" y="1018571"/>
            <a:ext cx="572700" cy="578700"/>
          </a:xfrm>
          <a:prstGeom prst="straightConnector1">
            <a:avLst/>
          </a:prstGeom>
          <a:noFill/>
          <a:ln w="9525" cap="flat" cmpd="sng">
            <a:solidFill>
              <a:schemeClr val="dk1"/>
            </a:solidFill>
            <a:prstDash val="solid"/>
            <a:miter lim="800000"/>
            <a:headEnd type="none" w="sm" len="sm"/>
            <a:tailEnd type="triangle" w="med" len="med"/>
          </a:ln>
        </p:spPr>
      </p:cxnSp>
      <p:cxnSp>
        <p:nvCxnSpPr>
          <p:cNvPr id="473" name="Google Shape;473;p52"/>
          <p:cNvCxnSpPr>
            <a:endCxn id="474" idx="0"/>
          </p:cNvCxnSpPr>
          <p:nvPr/>
        </p:nvCxnSpPr>
        <p:spPr>
          <a:xfrm>
            <a:off x="10322096" y="1018480"/>
            <a:ext cx="649500" cy="590400"/>
          </a:xfrm>
          <a:prstGeom prst="straightConnector1">
            <a:avLst/>
          </a:prstGeom>
          <a:noFill/>
          <a:ln w="9525" cap="flat" cmpd="sng">
            <a:solidFill>
              <a:schemeClr val="dk1"/>
            </a:solidFill>
            <a:prstDash val="solid"/>
            <a:miter lim="800000"/>
            <a:headEnd type="none" w="sm" len="sm"/>
            <a:tailEnd type="triangle" w="med" len="med"/>
          </a:ln>
        </p:spPr>
      </p:cxnSp>
      <p:sp>
        <p:nvSpPr>
          <p:cNvPr id="472" name="Google Shape;472;p52"/>
          <p:cNvSpPr/>
          <p:nvPr/>
        </p:nvSpPr>
        <p:spPr>
          <a:xfrm>
            <a:off x="9132426" y="1597305"/>
            <a:ext cx="1189786" cy="1006998"/>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&lt; R</a:t>
            </a:r>
            <a:endParaRPr/>
          </a:p>
        </p:txBody>
      </p:sp>
      <p:sp>
        <p:nvSpPr>
          <p:cNvPr id="474" name="Google Shape;474;p52"/>
          <p:cNvSpPr/>
          <p:nvPr/>
        </p:nvSpPr>
        <p:spPr>
          <a:xfrm>
            <a:off x="10414807" y="1608880"/>
            <a:ext cx="1113577"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&gt;=R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Question for you</a:t>
            </a:r>
            <a:endParaRPr/>
          </a:p>
        </p:txBody>
      </p:sp>
      <p:sp>
        <p:nvSpPr>
          <p:cNvPr id="480" name="Google Shape;480;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Suppose that our binary tree is a binary </a:t>
            </a:r>
            <a:r>
              <a:rPr lang="en-US" sz="2800" b="1" i="0" u="none" strike="noStrike" cap="none">
                <a:solidFill>
                  <a:srgbClr val="548135"/>
                </a:solidFill>
                <a:latin typeface="Calibri"/>
                <a:ea typeface="Calibri"/>
                <a:cs typeface="Calibri"/>
                <a:sym typeface="Calibri"/>
              </a:rPr>
              <a:t>search</a:t>
            </a:r>
            <a:r>
              <a:rPr lang="en-US" sz="2800" b="0" i="0" u="none" strike="noStrike" cap="none">
                <a:solidFill>
                  <a:schemeClr val="dk1"/>
                </a:solidFill>
                <a:latin typeface="Calibri"/>
                <a:ea typeface="Calibri"/>
                <a:cs typeface="Calibri"/>
                <a:sym typeface="Calibri"/>
              </a:rPr>
              <a:t> tree </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Which tree traversal is the most </a:t>
            </a:r>
            <a:r>
              <a:rPr lang="en-US" sz="2800" b="1" i="0" u="none" strike="noStrike" cap="none">
                <a:solidFill>
                  <a:srgbClr val="C00000"/>
                </a:solidFill>
                <a:latin typeface="Calibri"/>
                <a:ea typeface="Calibri"/>
                <a:cs typeface="Calibri"/>
                <a:sym typeface="Calibri"/>
              </a:rPr>
              <a:t>useful</a:t>
            </a:r>
            <a:r>
              <a:rPr lang="en-US" sz="2800" b="0" i="0" u="none" strike="noStrike" cap="none">
                <a:solidFill>
                  <a:schemeClr val="dk1"/>
                </a:solidFill>
                <a:latin typeface="Calibri"/>
                <a:ea typeface="Calibri"/>
                <a:cs typeface="Calibri"/>
                <a:sym typeface="Calibri"/>
              </a:rPr>
              <a:t> one for BSTs, and </a:t>
            </a:r>
            <a:r>
              <a:rPr lang="en-US" sz="2800" b="1" i="0" u="none" strike="noStrike" cap="none">
                <a:solidFill>
                  <a:srgbClr val="FF6600"/>
                </a:solidFill>
                <a:latin typeface="Calibri"/>
                <a:ea typeface="Calibri"/>
                <a:cs typeface="Calibri"/>
                <a:sym typeface="Calibri"/>
              </a:rPr>
              <a:t>why</a:t>
            </a:r>
            <a:r>
              <a:rPr lang="en-US" sz="2800" b="0" i="0" u="none" strike="noStrike" cap="none">
                <a:solidFill>
                  <a:schemeClr val="dk1"/>
                </a:solidFill>
                <a:latin typeface="Calibri"/>
                <a:ea typeface="Calibri"/>
                <a:cs typeface="Calibri"/>
                <a:sym typeface="Calibri"/>
              </a:rPr>
              <a:t>?</a:t>
            </a:r>
            <a:endParaRPr/>
          </a:p>
        </p:txBody>
      </p:sp>
      <p:sp>
        <p:nvSpPr>
          <p:cNvPr id="481" name="Google Shape;481;p53"/>
          <p:cNvSpPr/>
          <p:nvPr/>
        </p:nvSpPr>
        <p:spPr>
          <a:xfrm>
            <a:off x="9946996" y="64239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a:t>
            </a:r>
            <a:endParaRPr/>
          </a:p>
        </p:txBody>
      </p:sp>
      <p:cxnSp>
        <p:nvCxnSpPr>
          <p:cNvPr id="482" name="Google Shape;482;p53"/>
          <p:cNvCxnSpPr>
            <a:stCxn id="481" idx="4"/>
            <a:endCxn id="483" idx="0"/>
          </p:cNvCxnSpPr>
          <p:nvPr/>
        </p:nvCxnSpPr>
        <p:spPr>
          <a:xfrm flipH="1">
            <a:off x="9727325" y="1018571"/>
            <a:ext cx="572700" cy="578700"/>
          </a:xfrm>
          <a:prstGeom prst="straightConnector1">
            <a:avLst/>
          </a:prstGeom>
          <a:noFill/>
          <a:ln w="9525" cap="flat" cmpd="sng">
            <a:solidFill>
              <a:schemeClr val="dk1"/>
            </a:solidFill>
            <a:prstDash val="solid"/>
            <a:miter lim="800000"/>
            <a:headEnd type="none" w="sm" len="sm"/>
            <a:tailEnd type="triangle" w="med" len="med"/>
          </a:ln>
        </p:spPr>
      </p:cxnSp>
      <p:cxnSp>
        <p:nvCxnSpPr>
          <p:cNvPr id="484" name="Google Shape;484;p53"/>
          <p:cNvCxnSpPr>
            <a:endCxn id="485" idx="0"/>
          </p:cNvCxnSpPr>
          <p:nvPr/>
        </p:nvCxnSpPr>
        <p:spPr>
          <a:xfrm>
            <a:off x="10322096" y="1018480"/>
            <a:ext cx="649500" cy="590400"/>
          </a:xfrm>
          <a:prstGeom prst="straightConnector1">
            <a:avLst/>
          </a:prstGeom>
          <a:noFill/>
          <a:ln w="9525" cap="flat" cmpd="sng">
            <a:solidFill>
              <a:schemeClr val="dk1"/>
            </a:solidFill>
            <a:prstDash val="solid"/>
            <a:miter lim="800000"/>
            <a:headEnd type="none" w="sm" len="sm"/>
            <a:tailEnd type="triangle" w="med" len="med"/>
          </a:ln>
        </p:spPr>
      </p:cxnSp>
      <p:sp>
        <p:nvSpPr>
          <p:cNvPr id="483" name="Google Shape;483;p53"/>
          <p:cNvSpPr/>
          <p:nvPr/>
        </p:nvSpPr>
        <p:spPr>
          <a:xfrm>
            <a:off x="9132426" y="1597305"/>
            <a:ext cx="1189786" cy="1006998"/>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&lt; R</a:t>
            </a:r>
            <a:endParaRPr/>
          </a:p>
        </p:txBody>
      </p:sp>
      <p:sp>
        <p:nvSpPr>
          <p:cNvPr id="485" name="Google Shape;485;p53"/>
          <p:cNvSpPr/>
          <p:nvPr/>
        </p:nvSpPr>
        <p:spPr>
          <a:xfrm>
            <a:off x="10414807" y="1608880"/>
            <a:ext cx="1113577"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&gt;=R</a:t>
            </a:r>
            <a:endParaRPr/>
          </a:p>
        </p:txBody>
      </p:sp>
      <p:sp>
        <p:nvSpPr>
          <p:cNvPr id="486" name="Google Shape;486;p53"/>
          <p:cNvSpPr/>
          <p:nvPr/>
        </p:nvSpPr>
        <p:spPr>
          <a:xfrm>
            <a:off x="2564592" y="5171905"/>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Preorder</a:t>
            </a:r>
            <a:endParaRPr/>
          </a:p>
        </p:txBody>
      </p:sp>
      <p:sp>
        <p:nvSpPr>
          <p:cNvPr id="487" name="Google Shape;487;p53"/>
          <p:cNvSpPr/>
          <p:nvPr/>
        </p:nvSpPr>
        <p:spPr>
          <a:xfrm>
            <a:off x="6772297" y="5186980"/>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Postorder</a:t>
            </a:r>
            <a:endParaRPr sz="1800">
              <a:solidFill>
                <a:srgbClr val="000000"/>
              </a:solidFill>
              <a:latin typeface="Calibri"/>
              <a:ea typeface="Calibri"/>
              <a:cs typeface="Calibri"/>
              <a:sym typeface="Calibri"/>
            </a:endParaRPr>
          </a:p>
        </p:txBody>
      </p:sp>
      <p:sp>
        <p:nvSpPr>
          <p:cNvPr id="488" name="Google Shape;488;p53"/>
          <p:cNvSpPr/>
          <p:nvPr/>
        </p:nvSpPr>
        <p:spPr>
          <a:xfrm>
            <a:off x="4659558" y="5188217"/>
            <a:ext cx="1712480"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Inorder</a:t>
            </a:r>
            <a:endParaRPr sz="180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BCE60D41-6FAC-324C-A39B-A7B5362E6E17}"/>
              </a:ext>
            </a:extLst>
          </p:cNvPr>
          <p:cNvPicPr>
            <a:picLocks noChangeAspect="1"/>
          </p:cNvPicPr>
          <p:nvPr/>
        </p:nvPicPr>
        <p:blipFill>
          <a:blip r:embed="rId3"/>
          <a:stretch>
            <a:fillRect/>
          </a:stretch>
        </p:blipFill>
        <p:spPr>
          <a:xfrm>
            <a:off x="9697257" y="4775284"/>
            <a:ext cx="1435100" cy="14097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Question for you</a:t>
            </a:r>
            <a:endParaRPr/>
          </a:p>
        </p:txBody>
      </p:sp>
      <p:sp>
        <p:nvSpPr>
          <p:cNvPr id="494" name="Google Shape;494;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Suppose that our binary tree is a binary </a:t>
            </a:r>
            <a:r>
              <a:rPr lang="en-US" sz="2800" b="1" i="0" u="none" strike="noStrike" cap="none">
                <a:solidFill>
                  <a:srgbClr val="548135"/>
                </a:solidFill>
                <a:latin typeface="Calibri"/>
                <a:ea typeface="Calibri"/>
                <a:cs typeface="Calibri"/>
                <a:sym typeface="Calibri"/>
              </a:rPr>
              <a:t>search</a:t>
            </a:r>
            <a:r>
              <a:rPr lang="en-US" sz="2800" b="0" i="0" u="none" strike="noStrike" cap="none">
                <a:solidFill>
                  <a:schemeClr val="dk1"/>
                </a:solidFill>
                <a:latin typeface="Calibri"/>
                <a:ea typeface="Calibri"/>
                <a:cs typeface="Calibri"/>
                <a:sym typeface="Calibri"/>
              </a:rPr>
              <a:t> tree </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Which tree traversal is the most </a:t>
            </a:r>
            <a:r>
              <a:rPr lang="en-US" sz="2800" b="1" i="0" u="none" strike="noStrike" cap="none">
                <a:solidFill>
                  <a:srgbClr val="C00000"/>
                </a:solidFill>
                <a:latin typeface="Calibri"/>
                <a:ea typeface="Calibri"/>
                <a:cs typeface="Calibri"/>
                <a:sym typeface="Calibri"/>
              </a:rPr>
              <a:t>useful</a:t>
            </a:r>
            <a:r>
              <a:rPr lang="en-US" sz="2800" b="0" i="0" u="none" strike="noStrike" cap="none">
                <a:solidFill>
                  <a:schemeClr val="dk1"/>
                </a:solidFill>
                <a:latin typeface="Calibri"/>
                <a:ea typeface="Calibri"/>
                <a:cs typeface="Calibri"/>
                <a:sym typeface="Calibri"/>
              </a:rPr>
              <a:t> one for BSTs, and </a:t>
            </a:r>
            <a:r>
              <a:rPr lang="en-US" sz="2800" b="1" i="0" u="none" strike="noStrike" cap="none">
                <a:solidFill>
                  <a:srgbClr val="FF6600"/>
                </a:solidFill>
                <a:latin typeface="Calibri"/>
                <a:ea typeface="Calibri"/>
                <a:cs typeface="Calibri"/>
                <a:sym typeface="Calibri"/>
              </a:rPr>
              <a:t>why</a:t>
            </a:r>
            <a:r>
              <a:rPr lang="en-US" sz="2800" b="0" i="0" u="none" strike="noStrike" cap="none">
                <a:solidFill>
                  <a:schemeClr val="dk1"/>
                </a:solidFill>
                <a:latin typeface="Calibri"/>
                <a:ea typeface="Calibri"/>
                <a:cs typeface="Calibri"/>
                <a:sym typeface="Calibri"/>
              </a:rPr>
              <a:t>?</a:t>
            </a:r>
            <a:endParaRPr/>
          </a:p>
        </p:txBody>
      </p:sp>
      <p:sp>
        <p:nvSpPr>
          <p:cNvPr id="495" name="Google Shape;495;p54"/>
          <p:cNvSpPr/>
          <p:nvPr/>
        </p:nvSpPr>
        <p:spPr>
          <a:xfrm>
            <a:off x="9946996" y="642394"/>
            <a:ext cx="706057" cy="376177"/>
          </a:xfrm>
          <a:prstGeom prst="ellipse">
            <a:avLst/>
          </a:prstGeom>
          <a:solidFill>
            <a:srgbClr val="7030A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a:t>
            </a:r>
            <a:endParaRPr/>
          </a:p>
        </p:txBody>
      </p:sp>
      <p:cxnSp>
        <p:nvCxnSpPr>
          <p:cNvPr id="496" name="Google Shape;496;p54"/>
          <p:cNvCxnSpPr>
            <a:stCxn id="495" idx="4"/>
            <a:endCxn id="497" idx="0"/>
          </p:cNvCxnSpPr>
          <p:nvPr/>
        </p:nvCxnSpPr>
        <p:spPr>
          <a:xfrm flipH="1">
            <a:off x="9727325" y="1018571"/>
            <a:ext cx="572700" cy="578700"/>
          </a:xfrm>
          <a:prstGeom prst="straightConnector1">
            <a:avLst/>
          </a:prstGeom>
          <a:noFill/>
          <a:ln w="9525" cap="flat" cmpd="sng">
            <a:solidFill>
              <a:schemeClr val="dk1"/>
            </a:solidFill>
            <a:prstDash val="solid"/>
            <a:miter lim="800000"/>
            <a:headEnd type="none" w="sm" len="sm"/>
            <a:tailEnd type="triangle" w="med" len="med"/>
          </a:ln>
        </p:spPr>
      </p:cxnSp>
      <p:cxnSp>
        <p:nvCxnSpPr>
          <p:cNvPr id="498" name="Google Shape;498;p54"/>
          <p:cNvCxnSpPr>
            <a:endCxn id="499" idx="0"/>
          </p:cNvCxnSpPr>
          <p:nvPr/>
        </p:nvCxnSpPr>
        <p:spPr>
          <a:xfrm>
            <a:off x="10322096" y="1018480"/>
            <a:ext cx="649500" cy="590400"/>
          </a:xfrm>
          <a:prstGeom prst="straightConnector1">
            <a:avLst/>
          </a:prstGeom>
          <a:noFill/>
          <a:ln w="9525" cap="flat" cmpd="sng">
            <a:solidFill>
              <a:schemeClr val="dk1"/>
            </a:solidFill>
            <a:prstDash val="solid"/>
            <a:miter lim="800000"/>
            <a:headEnd type="none" w="sm" len="sm"/>
            <a:tailEnd type="triangle" w="med" len="med"/>
          </a:ln>
        </p:spPr>
      </p:cxnSp>
      <p:sp>
        <p:nvSpPr>
          <p:cNvPr id="497" name="Google Shape;497;p54"/>
          <p:cNvSpPr/>
          <p:nvPr/>
        </p:nvSpPr>
        <p:spPr>
          <a:xfrm>
            <a:off x="9132426" y="1597305"/>
            <a:ext cx="1189786" cy="1006998"/>
          </a:xfrm>
          <a:prstGeom prst="triangle">
            <a:avLst>
              <a:gd name="adj" fmla="val 50000"/>
            </a:avLst>
          </a:prstGeom>
          <a:solidFill>
            <a:srgbClr val="C55A1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&lt; R</a:t>
            </a:r>
            <a:endParaRPr/>
          </a:p>
        </p:txBody>
      </p:sp>
      <p:sp>
        <p:nvSpPr>
          <p:cNvPr id="499" name="Google Shape;499;p54"/>
          <p:cNvSpPr/>
          <p:nvPr/>
        </p:nvSpPr>
        <p:spPr>
          <a:xfrm>
            <a:off x="10414807" y="1608880"/>
            <a:ext cx="1113577" cy="995423"/>
          </a:xfrm>
          <a:prstGeom prst="triangle">
            <a:avLst>
              <a:gd name="adj" fmla="val 50000"/>
            </a:avLst>
          </a:prstGeom>
          <a:solidFill>
            <a:srgbClr val="FF66C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&gt;=R</a:t>
            </a:r>
            <a:endParaRPr/>
          </a:p>
        </p:txBody>
      </p:sp>
      <p:sp>
        <p:nvSpPr>
          <p:cNvPr id="500" name="Google Shape;500;p54"/>
          <p:cNvSpPr/>
          <p:nvPr/>
        </p:nvSpPr>
        <p:spPr>
          <a:xfrm>
            <a:off x="2564592" y="5171905"/>
            <a:ext cx="1694707" cy="632178"/>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Preorder</a:t>
            </a:r>
            <a:endParaRPr/>
          </a:p>
        </p:txBody>
      </p:sp>
      <p:sp>
        <p:nvSpPr>
          <p:cNvPr id="501" name="Google Shape;501;p54"/>
          <p:cNvSpPr/>
          <p:nvPr/>
        </p:nvSpPr>
        <p:spPr>
          <a:xfrm>
            <a:off x="6772297" y="5186980"/>
            <a:ext cx="1709962" cy="599553"/>
          </a:xfrm>
          <a:prstGeom prst="roundRect">
            <a:avLst>
              <a:gd name="adj" fmla="val 16667"/>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0000"/>
                </a:solidFill>
                <a:latin typeface="Calibri"/>
                <a:ea typeface="Calibri"/>
                <a:cs typeface="Calibri"/>
                <a:sym typeface="Calibri"/>
              </a:rPr>
              <a:t>Postorder</a:t>
            </a:r>
            <a:endParaRPr sz="1800">
              <a:solidFill>
                <a:srgbClr val="000000"/>
              </a:solidFill>
              <a:latin typeface="Calibri"/>
              <a:ea typeface="Calibri"/>
              <a:cs typeface="Calibri"/>
              <a:sym typeface="Calibri"/>
            </a:endParaRPr>
          </a:p>
        </p:txBody>
      </p:sp>
      <p:sp>
        <p:nvSpPr>
          <p:cNvPr id="502" name="Google Shape;502;p54"/>
          <p:cNvSpPr/>
          <p:nvPr/>
        </p:nvSpPr>
        <p:spPr>
          <a:xfrm>
            <a:off x="4661138" y="5204530"/>
            <a:ext cx="1712480" cy="599553"/>
          </a:xfrm>
          <a:prstGeom prst="roundRect">
            <a:avLst>
              <a:gd name="adj" fmla="val 16667"/>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rgbClr val="000000"/>
                </a:solidFill>
                <a:latin typeface="Calibri"/>
                <a:ea typeface="Calibri"/>
                <a:cs typeface="Calibri"/>
                <a:sym typeface="Calibri"/>
              </a:rPr>
              <a:t>Inorder</a:t>
            </a:r>
            <a:endParaRPr sz="1800" dirty="0">
              <a:solidFill>
                <a:srgbClr val="000000"/>
              </a:solidFill>
              <a:latin typeface="Calibri"/>
              <a:ea typeface="Calibri"/>
              <a:cs typeface="Calibri"/>
              <a:sym typeface="Calibri"/>
            </a:endParaRPr>
          </a:p>
        </p:txBody>
      </p:sp>
      <p:sp>
        <p:nvSpPr>
          <p:cNvPr id="504" name="Google Shape;504;p54"/>
          <p:cNvSpPr txBox="1"/>
          <p:nvPr/>
        </p:nvSpPr>
        <p:spPr>
          <a:xfrm>
            <a:off x="3234160" y="6110568"/>
            <a:ext cx="541212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In BSTs, Inorder is Sorted order! </a:t>
            </a:r>
            <a:r>
              <a:rPr lang="en-US" sz="2800">
                <a:solidFill>
                  <a:srgbClr val="FF0000"/>
                </a:solidFill>
                <a:latin typeface="Calibri"/>
                <a:ea typeface="Calibri"/>
                <a:cs typeface="Calibri"/>
                <a:sym typeface="Calibri"/>
              </a:rPr>
              <a:t>:)</a:t>
            </a:r>
            <a:endParaRPr sz="2800" b="1">
              <a:solidFill>
                <a:srgbClr val="FF0000"/>
              </a:solidFill>
              <a:latin typeface="Calibri"/>
              <a:ea typeface="Calibri"/>
              <a:cs typeface="Calibri"/>
              <a:sym typeface="Calibri"/>
            </a:endParaRPr>
          </a:p>
        </p:txBody>
      </p:sp>
      <p:pic>
        <p:nvPicPr>
          <p:cNvPr id="15" name="Picture 14">
            <a:extLst>
              <a:ext uri="{FF2B5EF4-FFF2-40B4-BE49-F238E27FC236}">
                <a16:creationId xmlns:a16="http://schemas.microsoft.com/office/drawing/2014/main" id="{07A69A09-8CFE-2348-BF1C-05800921EF8C}"/>
              </a:ext>
            </a:extLst>
          </p:cNvPr>
          <p:cNvPicPr>
            <a:picLocks noChangeAspect="1"/>
          </p:cNvPicPr>
          <p:nvPr/>
        </p:nvPicPr>
        <p:blipFill>
          <a:blip r:embed="rId3"/>
          <a:stretch>
            <a:fillRect/>
          </a:stretch>
        </p:blipFill>
        <p:spPr>
          <a:xfrm>
            <a:off x="9697257" y="4767263"/>
            <a:ext cx="1435100" cy="14097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510" name="Google Shape;510;p55"/>
          <p:cNvSpPr/>
          <p:nvPr/>
        </p:nvSpPr>
        <p:spPr>
          <a:xfrm>
            <a:off x="4942104" y="145680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511" name="Google Shape;511;p55"/>
          <p:cNvSpPr/>
          <p:nvPr/>
        </p:nvSpPr>
        <p:spPr>
          <a:xfrm>
            <a:off x="3232251" y="255165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55"/>
          <p:cNvSpPr/>
          <p:nvPr/>
        </p:nvSpPr>
        <p:spPr>
          <a:xfrm>
            <a:off x="6325921" y="261651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513" name="Google Shape;513;p55"/>
          <p:cNvCxnSpPr>
            <a:stCxn id="510" idx="3"/>
            <a:endCxn id="511" idx="7"/>
          </p:cNvCxnSpPr>
          <p:nvPr/>
        </p:nvCxnSpPr>
        <p:spPr>
          <a:xfrm flipH="1">
            <a:off x="3665899" y="183485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14" name="Google Shape;514;p55"/>
          <p:cNvCxnSpPr>
            <a:stCxn id="510" idx="5"/>
            <a:endCxn id="512" idx="0"/>
          </p:cNvCxnSpPr>
          <p:nvPr/>
        </p:nvCxnSpPr>
        <p:spPr>
          <a:xfrm>
            <a:off x="5375709" y="183485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15" name="Google Shape;515;p55"/>
          <p:cNvCxnSpPr/>
          <p:nvPr/>
        </p:nvCxnSpPr>
        <p:spPr>
          <a:xfrm flipH="1">
            <a:off x="6243906" y="306641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516" name="Google Shape;516;p55"/>
          <p:cNvSpPr/>
          <p:nvPr/>
        </p:nvSpPr>
        <p:spPr>
          <a:xfrm>
            <a:off x="3324187" y="261651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517" name="Google Shape;517;p55"/>
          <p:cNvCxnSpPr>
            <a:stCxn id="512" idx="5"/>
          </p:cNvCxnSpPr>
          <p:nvPr/>
        </p:nvCxnSpPr>
        <p:spPr>
          <a:xfrm>
            <a:off x="6759526" y="2994567"/>
            <a:ext cx="4941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518" name="Google Shape;518;p55"/>
          <p:cNvSpPr txBox="1"/>
          <p:nvPr/>
        </p:nvSpPr>
        <p:spPr>
          <a:xfrm>
            <a:off x="6048120" y="361338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19" name="Google Shape;519;p55"/>
          <p:cNvSpPr txBox="1"/>
          <p:nvPr/>
        </p:nvSpPr>
        <p:spPr>
          <a:xfrm>
            <a:off x="7194549" y="355106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20" name="Google Shape;520;p55"/>
          <p:cNvCxnSpPr>
            <a:stCxn id="511" idx="5"/>
            <a:endCxn id="521" idx="0"/>
          </p:cNvCxnSpPr>
          <p:nvPr/>
        </p:nvCxnSpPr>
        <p:spPr>
          <a:xfrm>
            <a:off x="3665856" y="292970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521" name="Google Shape;521;p55"/>
          <p:cNvSpPr/>
          <p:nvPr/>
        </p:nvSpPr>
        <p:spPr>
          <a:xfrm>
            <a:off x="3833177" y="347748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522" name="Google Shape;522;p55"/>
          <p:cNvCxnSpPr>
            <a:stCxn id="521" idx="5"/>
          </p:cNvCxnSpPr>
          <p:nvPr/>
        </p:nvCxnSpPr>
        <p:spPr>
          <a:xfrm>
            <a:off x="4266782" y="385553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523" name="Google Shape;523;p55"/>
          <p:cNvSpPr/>
          <p:nvPr/>
        </p:nvSpPr>
        <p:spPr>
          <a:xfrm>
            <a:off x="4639829" y="440947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524" name="Google Shape;524;p55"/>
          <p:cNvSpPr/>
          <p:nvPr/>
        </p:nvSpPr>
        <p:spPr>
          <a:xfrm>
            <a:off x="5472399" y="533698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525" name="Google Shape;525;p55"/>
          <p:cNvCxnSpPr>
            <a:endCxn id="524" idx="1"/>
          </p:cNvCxnSpPr>
          <p:nvPr/>
        </p:nvCxnSpPr>
        <p:spPr>
          <a:xfrm>
            <a:off x="5026894" y="479645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6" name="Google Shape;526;p55"/>
          <p:cNvCxnSpPr/>
          <p:nvPr/>
        </p:nvCxnSpPr>
        <p:spPr>
          <a:xfrm flipH="1">
            <a:off x="2998085" y="2994567"/>
            <a:ext cx="346941" cy="482109"/>
          </a:xfrm>
          <a:prstGeom prst="straightConnector1">
            <a:avLst/>
          </a:prstGeom>
          <a:noFill/>
          <a:ln w="9525" cap="flat" cmpd="sng">
            <a:solidFill>
              <a:schemeClr val="accent1"/>
            </a:solidFill>
            <a:prstDash val="solid"/>
            <a:miter lim="800000"/>
            <a:headEnd type="none" w="sm" len="sm"/>
            <a:tailEnd type="triangle" w="med" len="med"/>
          </a:ln>
        </p:spPr>
      </p:cxnSp>
      <p:sp>
        <p:nvSpPr>
          <p:cNvPr id="527" name="Google Shape;527;p55"/>
          <p:cNvSpPr txBox="1"/>
          <p:nvPr/>
        </p:nvSpPr>
        <p:spPr>
          <a:xfrm>
            <a:off x="2802299" y="347667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28" name="Google Shape;528;p55"/>
          <p:cNvCxnSpPr/>
          <p:nvPr/>
        </p:nvCxnSpPr>
        <p:spPr>
          <a:xfrm flipH="1">
            <a:off x="3576046" y="3856343"/>
            <a:ext cx="346941" cy="482109"/>
          </a:xfrm>
          <a:prstGeom prst="straightConnector1">
            <a:avLst/>
          </a:prstGeom>
          <a:noFill/>
          <a:ln w="9525" cap="flat" cmpd="sng">
            <a:solidFill>
              <a:schemeClr val="accent1"/>
            </a:solidFill>
            <a:prstDash val="solid"/>
            <a:miter lim="800000"/>
            <a:headEnd type="none" w="sm" len="sm"/>
            <a:tailEnd type="triangle" w="med" len="med"/>
          </a:ln>
        </p:spPr>
      </p:cxnSp>
      <p:sp>
        <p:nvSpPr>
          <p:cNvPr id="529" name="Google Shape;529;p55"/>
          <p:cNvSpPr txBox="1"/>
          <p:nvPr/>
        </p:nvSpPr>
        <p:spPr>
          <a:xfrm>
            <a:off x="3357945" y="430530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30" name="Google Shape;530;p55"/>
          <p:cNvCxnSpPr>
            <a:stCxn id="523" idx="3"/>
          </p:cNvCxnSpPr>
          <p:nvPr/>
        </p:nvCxnSpPr>
        <p:spPr>
          <a:xfrm flipH="1">
            <a:off x="4511124" y="4787519"/>
            <a:ext cx="203100" cy="372000"/>
          </a:xfrm>
          <a:prstGeom prst="straightConnector1">
            <a:avLst/>
          </a:prstGeom>
          <a:noFill/>
          <a:ln w="9525" cap="flat" cmpd="sng">
            <a:solidFill>
              <a:schemeClr val="accent1"/>
            </a:solidFill>
            <a:prstDash val="solid"/>
            <a:miter lim="800000"/>
            <a:headEnd type="none" w="sm" len="sm"/>
            <a:tailEnd type="triangle" w="med" len="med"/>
          </a:ln>
        </p:spPr>
      </p:cxnSp>
      <p:sp>
        <p:nvSpPr>
          <p:cNvPr id="531" name="Google Shape;531;p55"/>
          <p:cNvSpPr txBox="1"/>
          <p:nvPr/>
        </p:nvSpPr>
        <p:spPr>
          <a:xfrm>
            <a:off x="4283154" y="517676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32" name="Google Shape;532;p55"/>
          <p:cNvSpPr txBox="1"/>
          <p:nvPr/>
        </p:nvSpPr>
        <p:spPr>
          <a:xfrm>
            <a:off x="5196104" y="60123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33" name="Google Shape;533;p55"/>
          <p:cNvSpPr txBox="1"/>
          <p:nvPr/>
        </p:nvSpPr>
        <p:spPr>
          <a:xfrm>
            <a:off x="6035409" y="60123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34" name="Google Shape;534;p55"/>
          <p:cNvCxnSpPr/>
          <p:nvPr/>
        </p:nvCxnSpPr>
        <p:spPr>
          <a:xfrm>
            <a:off x="5865351" y="577990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535" name="Google Shape;535;p55"/>
          <p:cNvCxnSpPr>
            <a:stCxn id="524" idx="3"/>
          </p:cNvCxnSpPr>
          <p:nvPr/>
        </p:nvCxnSpPr>
        <p:spPr>
          <a:xfrm flipH="1">
            <a:off x="5364394" y="5715038"/>
            <a:ext cx="182400" cy="3441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420 in CS UMD</a:t>
            </a:r>
            <a:endParaRPr/>
          </a:p>
        </p:txBody>
      </p:sp>
      <p:pic>
        <p:nvPicPr>
          <p:cNvPr id="157" name="Google Shape;157;p19"/>
          <p:cNvPicPr preferRelativeResize="0"/>
          <p:nvPr/>
        </p:nvPicPr>
        <p:blipFill rotWithShape="1">
          <a:blip r:embed="rId3">
            <a:alphaModFix/>
          </a:blip>
          <a:srcRect r="62626"/>
          <a:stretch/>
        </p:blipFill>
        <p:spPr>
          <a:xfrm>
            <a:off x="3073400" y="1536700"/>
            <a:ext cx="3759200" cy="5102485"/>
          </a:xfrm>
          <a:prstGeom prst="rect">
            <a:avLst/>
          </a:prstGeom>
          <a:noFill/>
          <a:ln>
            <a:noFill/>
          </a:ln>
        </p:spPr>
      </p:pic>
      <p:sp>
        <p:nvSpPr>
          <p:cNvPr id="158" name="Google Shape;158;p19"/>
          <p:cNvSpPr/>
          <p:nvPr/>
        </p:nvSpPr>
        <p:spPr>
          <a:xfrm>
            <a:off x="2844800" y="4699000"/>
            <a:ext cx="2959100" cy="11303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descr="A drawing of a cartoon character&#10;&#10;Description automatically generated">
            <a:extLst>
              <a:ext uri="{FF2B5EF4-FFF2-40B4-BE49-F238E27FC236}">
                <a16:creationId xmlns:a16="http://schemas.microsoft.com/office/drawing/2014/main" id="{E300EFCF-EDF0-48B9-BA28-2EBC15D23B0B}"/>
              </a:ext>
            </a:extLst>
          </p:cNvPr>
          <p:cNvPicPr>
            <a:picLocks noChangeAspect="1"/>
          </p:cNvPicPr>
          <p:nvPr/>
        </p:nvPicPr>
        <p:blipFill>
          <a:blip r:embed="rId4"/>
          <a:stretch>
            <a:fillRect/>
          </a:stretch>
        </p:blipFill>
        <p:spPr>
          <a:xfrm>
            <a:off x="333195" y="3935999"/>
            <a:ext cx="2211597" cy="152600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541" name="Google Shape;541;p56"/>
          <p:cNvSpPr/>
          <p:nvPr/>
        </p:nvSpPr>
        <p:spPr>
          <a:xfrm>
            <a:off x="4942104" y="145680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542" name="Google Shape;542;p56"/>
          <p:cNvSpPr/>
          <p:nvPr/>
        </p:nvSpPr>
        <p:spPr>
          <a:xfrm>
            <a:off x="3232251" y="255165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56"/>
          <p:cNvSpPr/>
          <p:nvPr/>
        </p:nvSpPr>
        <p:spPr>
          <a:xfrm>
            <a:off x="6325921" y="261651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544" name="Google Shape;544;p56"/>
          <p:cNvCxnSpPr>
            <a:stCxn id="541" idx="3"/>
            <a:endCxn id="542" idx="7"/>
          </p:cNvCxnSpPr>
          <p:nvPr/>
        </p:nvCxnSpPr>
        <p:spPr>
          <a:xfrm flipH="1">
            <a:off x="3665899" y="183485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45" name="Google Shape;545;p56"/>
          <p:cNvCxnSpPr>
            <a:stCxn id="541" idx="5"/>
            <a:endCxn id="543" idx="0"/>
          </p:cNvCxnSpPr>
          <p:nvPr/>
        </p:nvCxnSpPr>
        <p:spPr>
          <a:xfrm>
            <a:off x="5375709" y="183485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46" name="Google Shape;546;p56"/>
          <p:cNvCxnSpPr/>
          <p:nvPr/>
        </p:nvCxnSpPr>
        <p:spPr>
          <a:xfrm flipH="1">
            <a:off x="6243906" y="306641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547" name="Google Shape;547;p56"/>
          <p:cNvSpPr/>
          <p:nvPr/>
        </p:nvSpPr>
        <p:spPr>
          <a:xfrm>
            <a:off x="3324187" y="261651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548" name="Google Shape;548;p56"/>
          <p:cNvCxnSpPr>
            <a:stCxn id="543" idx="5"/>
          </p:cNvCxnSpPr>
          <p:nvPr/>
        </p:nvCxnSpPr>
        <p:spPr>
          <a:xfrm>
            <a:off x="6759526" y="2994567"/>
            <a:ext cx="4941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549" name="Google Shape;549;p56"/>
          <p:cNvSpPr txBox="1"/>
          <p:nvPr/>
        </p:nvSpPr>
        <p:spPr>
          <a:xfrm>
            <a:off x="6048120" y="361338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50" name="Google Shape;550;p56"/>
          <p:cNvSpPr txBox="1"/>
          <p:nvPr/>
        </p:nvSpPr>
        <p:spPr>
          <a:xfrm>
            <a:off x="7194549" y="355106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51" name="Google Shape;551;p56"/>
          <p:cNvCxnSpPr>
            <a:stCxn id="542" idx="5"/>
            <a:endCxn id="552" idx="0"/>
          </p:cNvCxnSpPr>
          <p:nvPr/>
        </p:nvCxnSpPr>
        <p:spPr>
          <a:xfrm>
            <a:off x="3665856" y="292970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552" name="Google Shape;552;p56"/>
          <p:cNvSpPr/>
          <p:nvPr/>
        </p:nvSpPr>
        <p:spPr>
          <a:xfrm>
            <a:off x="3833177" y="347748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553" name="Google Shape;553;p56"/>
          <p:cNvCxnSpPr>
            <a:stCxn id="552" idx="5"/>
          </p:cNvCxnSpPr>
          <p:nvPr/>
        </p:nvCxnSpPr>
        <p:spPr>
          <a:xfrm>
            <a:off x="4266782" y="385553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554" name="Google Shape;554;p56"/>
          <p:cNvSpPr/>
          <p:nvPr/>
        </p:nvSpPr>
        <p:spPr>
          <a:xfrm>
            <a:off x="4639829" y="440947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555" name="Google Shape;555;p56"/>
          <p:cNvSpPr/>
          <p:nvPr/>
        </p:nvSpPr>
        <p:spPr>
          <a:xfrm>
            <a:off x="5472399" y="533698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556" name="Google Shape;556;p56"/>
          <p:cNvCxnSpPr>
            <a:endCxn id="555" idx="1"/>
          </p:cNvCxnSpPr>
          <p:nvPr/>
        </p:nvCxnSpPr>
        <p:spPr>
          <a:xfrm>
            <a:off x="5026894" y="479645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57" name="Google Shape;557;p56"/>
          <p:cNvCxnSpPr/>
          <p:nvPr/>
        </p:nvCxnSpPr>
        <p:spPr>
          <a:xfrm flipH="1">
            <a:off x="2998085" y="2994567"/>
            <a:ext cx="346941" cy="482109"/>
          </a:xfrm>
          <a:prstGeom prst="straightConnector1">
            <a:avLst/>
          </a:prstGeom>
          <a:noFill/>
          <a:ln w="9525" cap="flat" cmpd="sng">
            <a:solidFill>
              <a:schemeClr val="accent1"/>
            </a:solidFill>
            <a:prstDash val="solid"/>
            <a:miter lim="800000"/>
            <a:headEnd type="none" w="sm" len="sm"/>
            <a:tailEnd type="triangle" w="med" len="med"/>
          </a:ln>
        </p:spPr>
      </p:cxnSp>
      <p:sp>
        <p:nvSpPr>
          <p:cNvPr id="558" name="Google Shape;558;p56"/>
          <p:cNvSpPr txBox="1"/>
          <p:nvPr/>
        </p:nvSpPr>
        <p:spPr>
          <a:xfrm>
            <a:off x="2802299" y="347667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59" name="Google Shape;559;p56"/>
          <p:cNvCxnSpPr/>
          <p:nvPr/>
        </p:nvCxnSpPr>
        <p:spPr>
          <a:xfrm flipH="1">
            <a:off x="3576046" y="3856343"/>
            <a:ext cx="346941" cy="482109"/>
          </a:xfrm>
          <a:prstGeom prst="straightConnector1">
            <a:avLst/>
          </a:prstGeom>
          <a:noFill/>
          <a:ln w="9525" cap="flat" cmpd="sng">
            <a:solidFill>
              <a:schemeClr val="accent1"/>
            </a:solidFill>
            <a:prstDash val="solid"/>
            <a:miter lim="800000"/>
            <a:headEnd type="none" w="sm" len="sm"/>
            <a:tailEnd type="triangle" w="med" len="med"/>
          </a:ln>
        </p:spPr>
      </p:cxnSp>
      <p:sp>
        <p:nvSpPr>
          <p:cNvPr id="560" name="Google Shape;560;p56"/>
          <p:cNvSpPr txBox="1"/>
          <p:nvPr/>
        </p:nvSpPr>
        <p:spPr>
          <a:xfrm>
            <a:off x="3357945" y="430530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61" name="Google Shape;561;p56"/>
          <p:cNvCxnSpPr>
            <a:stCxn id="554" idx="3"/>
          </p:cNvCxnSpPr>
          <p:nvPr/>
        </p:nvCxnSpPr>
        <p:spPr>
          <a:xfrm flipH="1">
            <a:off x="4511124" y="4787519"/>
            <a:ext cx="203100" cy="372000"/>
          </a:xfrm>
          <a:prstGeom prst="straightConnector1">
            <a:avLst/>
          </a:prstGeom>
          <a:noFill/>
          <a:ln w="9525" cap="flat" cmpd="sng">
            <a:solidFill>
              <a:schemeClr val="accent1"/>
            </a:solidFill>
            <a:prstDash val="solid"/>
            <a:miter lim="800000"/>
            <a:headEnd type="none" w="sm" len="sm"/>
            <a:tailEnd type="triangle" w="med" len="med"/>
          </a:ln>
        </p:spPr>
      </p:cxnSp>
      <p:sp>
        <p:nvSpPr>
          <p:cNvPr id="562" name="Google Shape;562;p56"/>
          <p:cNvSpPr txBox="1"/>
          <p:nvPr/>
        </p:nvSpPr>
        <p:spPr>
          <a:xfrm>
            <a:off x="4283154" y="517676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63" name="Google Shape;563;p56"/>
          <p:cNvSpPr txBox="1"/>
          <p:nvPr/>
        </p:nvSpPr>
        <p:spPr>
          <a:xfrm>
            <a:off x="5196104" y="60123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64" name="Google Shape;564;p56"/>
          <p:cNvSpPr txBox="1"/>
          <p:nvPr/>
        </p:nvSpPr>
        <p:spPr>
          <a:xfrm>
            <a:off x="6035409" y="60123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65" name="Google Shape;565;p56"/>
          <p:cNvCxnSpPr/>
          <p:nvPr/>
        </p:nvCxnSpPr>
        <p:spPr>
          <a:xfrm>
            <a:off x="5865351" y="577990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6" name="Google Shape;566;p56"/>
          <p:cNvCxnSpPr>
            <a:stCxn id="555" idx="3"/>
          </p:cNvCxnSpPr>
          <p:nvPr/>
        </p:nvCxnSpPr>
        <p:spPr>
          <a:xfrm flipH="1">
            <a:off x="5364394" y="571503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567" name="Google Shape;567;p56"/>
          <p:cNvSpPr txBox="1"/>
          <p:nvPr/>
        </p:nvSpPr>
        <p:spPr>
          <a:xfrm>
            <a:off x="7442522" y="2181013"/>
            <a:ext cx="4398379"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Tell me </a:t>
            </a:r>
            <a:r>
              <a:rPr lang="en-US" sz="2800" b="1">
                <a:solidFill>
                  <a:srgbClr val="00B050"/>
                </a:solidFill>
                <a:latin typeface="Calibri"/>
                <a:ea typeface="Calibri"/>
                <a:cs typeface="Calibri"/>
                <a:sym typeface="Calibri"/>
              </a:rPr>
              <a:t>THREE</a:t>
            </a:r>
            <a:r>
              <a:rPr lang="en-US" sz="2800">
                <a:solidFill>
                  <a:schemeClr val="dk1"/>
                </a:solidFill>
                <a:latin typeface="Calibri"/>
                <a:ea typeface="Calibri"/>
                <a:cs typeface="Calibri"/>
                <a:sym typeface="Calibri"/>
              </a:rPr>
              <a:t> things you don’t like about this tree.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573" name="Google Shape;573;p57"/>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574" name="Google Shape;574;p57"/>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57"/>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576" name="Google Shape;576;p57"/>
          <p:cNvCxnSpPr>
            <a:stCxn id="573" idx="3"/>
            <a:endCxn id="574"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7" name="Google Shape;577;p57"/>
          <p:cNvCxnSpPr>
            <a:stCxn id="573" idx="5"/>
            <a:endCxn id="575"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78" name="Google Shape;578;p57"/>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579" name="Google Shape;579;p57"/>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580" name="Google Shape;580;p57"/>
          <p:cNvCxnSpPr>
            <a:stCxn id="575"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581" name="Google Shape;581;p57"/>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82" name="Google Shape;582;p57"/>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83" name="Google Shape;583;p57"/>
          <p:cNvCxnSpPr>
            <a:stCxn id="574" idx="5"/>
            <a:endCxn id="584"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584" name="Google Shape;584;p57"/>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585" name="Google Shape;585;p57"/>
          <p:cNvCxnSpPr>
            <a:stCxn id="584"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586" name="Google Shape;586;p57"/>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587" name="Google Shape;587;p57"/>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588" name="Google Shape;588;p57"/>
          <p:cNvCxnSpPr>
            <a:endCxn id="587"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9" name="Google Shape;589;p57"/>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sp>
        <p:nvSpPr>
          <p:cNvPr id="590" name="Google Shape;590;p57"/>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91" name="Google Shape;591;p57"/>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sp>
        <p:nvSpPr>
          <p:cNvPr id="592" name="Google Shape;592;p57"/>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93" name="Google Shape;593;p57"/>
          <p:cNvCxnSpPr>
            <a:stCxn id="586"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sp>
        <p:nvSpPr>
          <p:cNvPr id="594" name="Google Shape;594;p57"/>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95" name="Google Shape;595;p57"/>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sp>
        <p:nvSpPr>
          <p:cNvPr id="596" name="Google Shape;596;p57"/>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x</a:t>
            </a:r>
            <a:endParaRPr/>
          </a:p>
        </p:txBody>
      </p:sp>
      <p:cxnSp>
        <p:nvCxnSpPr>
          <p:cNvPr id="597" name="Google Shape;597;p57"/>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598" name="Google Shape;598;p57"/>
          <p:cNvCxnSpPr>
            <a:stCxn id="587"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599" name="Google Shape;599;p57"/>
          <p:cNvSpPr txBox="1"/>
          <p:nvPr/>
        </p:nvSpPr>
        <p:spPr>
          <a:xfrm>
            <a:off x="4820356" y="1690688"/>
            <a:ext cx="6444813" cy="2677656"/>
          </a:xfrm>
          <a:prstGeom prst="rect">
            <a:avLst/>
          </a:prstGeom>
          <a:blipFill rotWithShape="1">
            <a:blip r:embed="rId3">
              <a:alphaModFix/>
            </a:blip>
            <a:stretch>
              <a:fillRect l="-1986" t="-20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605" name="Google Shape;605;p58"/>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606" name="Google Shape;606;p58"/>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58"/>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608" name="Google Shape;608;p58"/>
          <p:cNvCxnSpPr>
            <a:stCxn id="605" idx="3"/>
            <a:endCxn id="606"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09" name="Google Shape;609;p58"/>
          <p:cNvCxnSpPr>
            <a:stCxn id="605" idx="5"/>
            <a:endCxn id="607"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10" name="Google Shape;610;p58"/>
          <p:cNvCxnSpPr/>
          <p:nvPr/>
        </p:nvCxnSpPr>
        <p:spPr>
          <a:xfrm flipH="1">
            <a:off x="3606159" y="3139990"/>
            <a:ext cx="199212" cy="546972"/>
          </a:xfrm>
          <a:prstGeom prst="straightConnector1">
            <a:avLst/>
          </a:prstGeom>
          <a:noFill/>
          <a:ln w="22225" cap="flat" cmpd="sng">
            <a:solidFill>
              <a:srgbClr val="008000"/>
            </a:solidFill>
            <a:prstDash val="solid"/>
            <a:miter lim="800000"/>
            <a:headEnd type="none" w="sm" len="sm"/>
            <a:tailEnd type="triangle" w="med" len="med"/>
          </a:ln>
        </p:spPr>
      </p:cxnSp>
      <p:sp>
        <p:nvSpPr>
          <p:cNvPr id="611" name="Google Shape;611;p58"/>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612" name="Google Shape;612;p58"/>
          <p:cNvCxnSpPr>
            <a:stCxn id="607" idx="5"/>
          </p:cNvCxnSpPr>
          <p:nvPr/>
        </p:nvCxnSpPr>
        <p:spPr>
          <a:xfrm>
            <a:off x="4121779" y="3068147"/>
            <a:ext cx="494100" cy="547800"/>
          </a:xfrm>
          <a:prstGeom prst="straightConnector1">
            <a:avLst/>
          </a:prstGeom>
          <a:noFill/>
          <a:ln w="22225" cap="flat" cmpd="sng">
            <a:solidFill>
              <a:srgbClr val="008000"/>
            </a:solidFill>
            <a:prstDash val="solid"/>
            <a:miter lim="800000"/>
            <a:headEnd type="none" w="sm" len="sm"/>
            <a:tailEnd type="triangle" w="med" len="med"/>
          </a:ln>
        </p:spPr>
      </p:cxnSp>
      <p:sp>
        <p:nvSpPr>
          <p:cNvPr id="613" name="Google Shape;613;p58"/>
          <p:cNvSpPr txBox="1"/>
          <p:nvPr/>
        </p:nvSpPr>
        <p:spPr>
          <a:xfrm>
            <a:off x="3410373" y="3686962"/>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sp>
        <p:nvSpPr>
          <p:cNvPr id="614" name="Google Shape;614;p58"/>
          <p:cNvSpPr txBox="1"/>
          <p:nvPr/>
        </p:nvSpPr>
        <p:spPr>
          <a:xfrm>
            <a:off x="4556802" y="3624645"/>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cxnSp>
        <p:nvCxnSpPr>
          <p:cNvPr id="615" name="Google Shape;615;p58"/>
          <p:cNvCxnSpPr>
            <a:stCxn id="606" idx="5"/>
            <a:endCxn id="616"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616" name="Google Shape;616;p58"/>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617" name="Google Shape;617;p58"/>
          <p:cNvCxnSpPr>
            <a:stCxn id="616"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618" name="Google Shape;618;p58"/>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619" name="Google Shape;619;p58"/>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620" name="Google Shape;620;p58"/>
          <p:cNvCxnSpPr>
            <a:endCxn id="619"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21" name="Google Shape;621;p58"/>
          <p:cNvCxnSpPr/>
          <p:nvPr/>
        </p:nvCxnSpPr>
        <p:spPr>
          <a:xfrm flipH="1">
            <a:off x="360338" y="3068147"/>
            <a:ext cx="346941" cy="482109"/>
          </a:xfrm>
          <a:prstGeom prst="straightConnector1">
            <a:avLst/>
          </a:prstGeom>
          <a:noFill/>
          <a:ln w="22225" cap="flat" cmpd="sng">
            <a:solidFill>
              <a:srgbClr val="008000"/>
            </a:solidFill>
            <a:prstDash val="solid"/>
            <a:miter lim="800000"/>
            <a:headEnd type="none" w="sm" len="sm"/>
            <a:tailEnd type="triangle" w="med" len="med"/>
          </a:ln>
        </p:spPr>
      </p:cxnSp>
      <p:sp>
        <p:nvSpPr>
          <p:cNvPr id="622" name="Google Shape;622;p58"/>
          <p:cNvSpPr txBox="1"/>
          <p:nvPr/>
        </p:nvSpPr>
        <p:spPr>
          <a:xfrm>
            <a:off x="164552" y="3550256"/>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cxnSp>
        <p:nvCxnSpPr>
          <p:cNvPr id="623" name="Google Shape;623;p58"/>
          <p:cNvCxnSpPr/>
          <p:nvPr/>
        </p:nvCxnSpPr>
        <p:spPr>
          <a:xfrm flipH="1">
            <a:off x="938299" y="3929923"/>
            <a:ext cx="346941" cy="482109"/>
          </a:xfrm>
          <a:prstGeom prst="straightConnector1">
            <a:avLst/>
          </a:prstGeom>
          <a:noFill/>
          <a:ln w="22225" cap="flat" cmpd="sng">
            <a:solidFill>
              <a:srgbClr val="008000"/>
            </a:solidFill>
            <a:prstDash val="solid"/>
            <a:miter lim="800000"/>
            <a:headEnd type="none" w="sm" len="sm"/>
            <a:tailEnd type="triangle" w="med" len="med"/>
          </a:ln>
        </p:spPr>
      </p:cxnSp>
      <p:sp>
        <p:nvSpPr>
          <p:cNvPr id="624" name="Google Shape;624;p58"/>
          <p:cNvSpPr txBox="1"/>
          <p:nvPr/>
        </p:nvSpPr>
        <p:spPr>
          <a:xfrm>
            <a:off x="720198" y="4378884"/>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cxnSp>
        <p:nvCxnSpPr>
          <p:cNvPr id="625" name="Google Shape;625;p58"/>
          <p:cNvCxnSpPr>
            <a:stCxn id="618" idx="3"/>
          </p:cNvCxnSpPr>
          <p:nvPr/>
        </p:nvCxnSpPr>
        <p:spPr>
          <a:xfrm flipH="1">
            <a:off x="1873377" y="4861099"/>
            <a:ext cx="203100" cy="372000"/>
          </a:xfrm>
          <a:prstGeom prst="straightConnector1">
            <a:avLst/>
          </a:prstGeom>
          <a:noFill/>
          <a:ln w="22225" cap="flat" cmpd="sng">
            <a:solidFill>
              <a:srgbClr val="008000"/>
            </a:solidFill>
            <a:prstDash val="solid"/>
            <a:miter lim="800000"/>
            <a:headEnd type="none" w="sm" len="sm"/>
            <a:tailEnd type="triangle" w="med" len="med"/>
          </a:ln>
        </p:spPr>
      </p:cxnSp>
      <p:sp>
        <p:nvSpPr>
          <p:cNvPr id="626" name="Google Shape;626;p58"/>
          <p:cNvSpPr txBox="1"/>
          <p:nvPr/>
        </p:nvSpPr>
        <p:spPr>
          <a:xfrm>
            <a:off x="1645407" y="5250343"/>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sp>
        <p:nvSpPr>
          <p:cNvPr id="627" name="Google Shape;627;p58"/>
          <p:cNvSpPr txBox="1"/>
          <p:nvPr/>
        </p:nvSpPr>
        <p:spPr>
          <a:xfrm>
            <a:off x="2558357" y="6085925"/>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sp>
        <p:nvSpPr>
          <p:cNvPr id="628" name="Google Shape;628;p58"/>
          <p:cNvSpPr txBox="1"/>
          <p:nvPr/>
        </p:nvSpPr>
        <p:spPr>
          <a:xfrm>
            <a:off x="3397662" y="6085925"/>
            <a:ext cx="39157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548135"/>
                </a:solidFill>
                <a:latin typeface="Calibri"/>
                <a:ea typeface="Calibri"/>
                <a:cs typeface="Calibri"/>
                <a:sym typeface="Calibri"/>
              </a:rPr>
              <a:t>x</a:t>
            </a:r>
            <a:endParaRPr/>
          </a:p>
        </p:txBody>
      </p:sp>
      <p:cxnSp>
        <p:nvCxnSpPr>
          <p:cNvPr id="629" name="Google Shape;629;p58"/>
          <p:cNvCxnSpPr/>
          <p:nvPr/>
        </p:nvCxnSpPr>
        <p:spPr>
          <a:xfrm>
            <a:off x="3227604" y="5853481"/>
            <a:ext cx="230649" cy="232444"/>
          </a:xfrm>
          <a:prstGeom prst="straightConnector1">
            <a:avLst/>
          </a:prstGeom>
          <a:noFill/>
          <a:ln w="22225" cap="flat" cmpd="sng">
            <a:solidFill>
              <a:srgbClr val="008000"/>
            </a:solidFill>
            <a:prstDash val="solid"/>
            <a:miter lim="800000"/>
            <a:headEnd type="none" w="sm" len="sm"/>
            <a:tailEnd type="triangle" w="med" len="med"/>
          </a:ln>
        </p:spPr>
      </p:cxnSp>
      <p:cxnSp>
        <p:nvCxnSpPr>
          <p:cNvPr id="630" name="Google Shape;630;p58"/>
          <p:cNvCxnSpPr>
            <a:stCxn id="619" idx="3"/>
          </p:cNvCxnSpPr>
          <p:nvPr/>
        </p:nvCxnSpPr>
        <p:spPr>
          <a:xfrm flipH="1">
            <a:off x="2726647" y="5788618"/>
            <a:ext cx="182400" cy="344100"/>
          </a:xfrm>
          <a:prstGeom prst="straightConnector1">
            <a:avLst/>
          </a:prstGeom>
          <a:noFill/>
          <a:ln w="22225" cap="flat" cmpd="sng">
            <a:solidFill>
              <a:srgbClr val="008000"/>
            </a:solidFill>
            <a:prstDash val="solid"/>
            <a:miter lim="800000"/>
            <a:headEnd type="none" w="sm" len="sm"/>
            <a:tailEnd type="triangle" w="med" len="med"/>
          </a:ln>
        </p:spPr>
      </p:cxnSp>
      <p:sp>
        <p:nvSpPr>
          <p:cNvPr id="631" name="Google Shape;631;p58"/>
          <p:cNvSpPr txBox="1"/>
          <p:nvPr/>
        </p:nvSpPr>
        <p:spPr>
          <a:xfrm>
            <a:off x="4820356" y="1690688"/>
            <a:ext cx="6444813" cy="3539430"/>
          </a:xfrm>
          <a:prstGeom prst="rect">
            <a:avLst/>
          </a:prstGeom>
          <a:blipFill rotWithShape="1">
            <a:blip r:embed="rId3">
              <a:alphaModFix/>
            </a:blip>
            <a:stretch>
              <a:fillRect l="-1986" t="-15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637" name="Google Shape;637;p59"/>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638" name="Google Shape;638;p59"/>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9" name="Google Shape;639;p59"/>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640" name="Google Shape;640;p59"/>
          <p:cNvCxnSpPr>
            <a:stCxn id="637" idx="3"/>
            <a:endCxn id="638"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41" name="Google Shape;641;p59"/>
          <p:cNvCxnSpPr>
            <a:stCxn id="637" idx="5"/>
            <a:endCxn id="639"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42" name="Google Shape;642;p59"/>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643" name="Google Shape;643;p59"/>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644" name="Google Shape;644;p59"/>
          <p:cNvCxnSpPr>
            <a:stCxn id="639"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45" name="Google Shape;645;p59"/>
          <p:cNvCxnSpPr>
            <a:stCxn id="638" idx="5"/>
            <a:endCxn id="646"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646" name="Google Shape;646;p59"/>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647" name="Google Shape;647;p59"/>
          <p:cNvCxnSpPr>
            <a:stCxn id="646"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648" name="Google Shape;648;p59"/>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649" name="Google Shape;649;p59"/>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650" name="Google Shape;650;p59"/>
          <p:cNvCxnSpPr>
            <a:endCxn id="649"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51" name="Google Shape;651;p59"/>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652" name="Google Shape;652;p59"/>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653" name="Google Shape;653;p59"/>
          <p:cNvCxnSpPr>
            <a:stCxn id="648"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54" name="Google Shape;654;p59"/>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655" name="Google Shape;655;p59"/>
          <p:cNvCxnSpPr>
            <a:stCxn id="649"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656" name="Google Shape;656;p59"/>
          <p:cNvSpPr txBox="1"/>
          <p:nvPr/>
        </p:nvSpPr>
        <p:spPr>
          <a:xfrm>
            <a:off x="4820356" y="1690688"/>
            <a:ext cx="6444813" cy="3970318"/>
          </a:xfrm>
          <a:prstGeom prst="rect">
            <a:avLst/>
          </a:prstGeom>
          <a:blipFill rotWithShape="1">
            <a:blip r:embed="rId3">
              <a:alphaModFix/>
            </a:blip>
            <a:stretch>
              <a:fillRect l="-1986" t="-1379" r="-2552" b="-33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57" name="Google Shape;657;p59"/>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58" name="Google Shape;658;p59"/>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59" name="Google Shape;659;p59"/>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60" name="Google Shape;660;p59"/>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61" name="Google Shape;661;p59"/>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62" name="Google Shape;662;p59"/>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63" name="Google Shape;663;p59"/>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669" name="Google Shape;669;p60"/>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670" name="Google Shape;670;p60"/>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60"/>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672" name="Google Shape;672;p60"/>
          <p:cNvCxnSpPr>
            <a:stCxn id="669" idx="3"/>
            <a:endCxn id="670"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73" name="Google Shape;673;p60"/>
          <p:cNvCxnSpPr>
            <a:stCxn id="669" idx="5"/>
            <a:endCxn id="671"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74" name="Google Shape;674;p60"/>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675" name="Google Shape;675;p60"/>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676" name="Google Shape;676;p60"/>
          <p:cNvCxnSpPr>
            <a:stCxn id="671"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77" name="Google Shape;677;p60"/>
          <p:cNvCxnSpPr>
            <a:stCxn id="670" idx="5"/>
            <a:endCxn id="678"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678" name="Google Shape;678;p60"/>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679" name="Google Shape;679;p60"/>
          <p:cNvCxnSpPr>
            <a:stCxn id="678"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680" name="Google Shape;680;p60"/>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681" name="Google Shape;681;p60"/>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682" name="Google Shape;682;p60"/>
          <p:cNvCxnSpPr>
            <a:endCxn id="681"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83" name="Google Shape;683;p60"/>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684" name="Google Shape;684;p60"/>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685" name="Google Shape;685;p60"/>
          <p:cNvCxnSpPr>
            <a:stCxn id="680"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686" name="Google Shape;686;p60"/>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687" name="Google Shape;687;p60"/>
          <p:cNvCxnSpPr>
            <a:stCxn id="681"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688" name="Google Shape;688;p60"/>
          <p:cNvSpPr txBox="1"/>
          <p:nvPr/>
        </p:nvSpPr>
        <p:spPr>
          <a:xfrm>
            <a:off x="4820356" y="1690688"/>
            <a:ext cx="6444813" cy="3970318"/>
          </a:xfrm>
          <a:prstGeom prst="rect">
            <a:avLst/>
          </a:prstGeom>
          <a:blipFill rotWithShape="1">
            <a:blip r:embed="rId3">
              <a:alphaModFix/>
            </a:blip>
            <a:stretch>
              <a:fillRect l="-1986" t="-1379" r="-2552" b="-33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89" name="Google Shape;689;p60"/>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90" name="Google Shape;690;p60"/>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91" name="Google Shape;691;p60"/>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92" name="Google Shape;692;p60"/>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93" name="Google Shape;693;p60"/>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94" name="Google Shape;694;p60"/>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695" name="Google Shape;695;p60"/>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cxnSp>
        <p:nvCxnSpPr>
          <p:cNvPr id="696" name="Google Shape;696;p60"/>
          <p:cNvCxnSpPr>
            <a:stCxn id="681" idx="0"/>
            <a:endCxn id="680" idx="7"/>
          </p:cNvCxnSpPr>
          <p:nvPr/>
        </p:nvCxnSpPr>
        <p:spPr>
          <a:xfrm rot="5400000" flipH="1">
            <a:off x="2330702" y="4652619"/>
            <a:ext cx="862800" cy="653100"/>
          </a:xfrm>
          <a:prstGeom prst="curvedConnector3">
            <a:avLst>
              <a:gd name="adj1" fmla="val 133997"/>
            </a:avLst>
          </a:prstGeom>
          <a:noFill/>
          <a:ln w="9525" cap="flat" cmpd="sng">
            <a:solidFill>
              <a:srgbClr val="BF9000"/>
            </a:solidFill>
            <a:prstDash val="solid"/>
            <a:miter lim="800000"/>
            <a:headEnd type="none" w="sm" len="sm"/>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702" name="Google Shape;702;p61"/>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703" name="Google Shape;703;p61"/>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4" name="Google Shape;704;p61"/>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705" name="Google Shape;705;p61"/>
          <p:cNvCxnSpPr>
            <a:stCxn id="702" idx="3"/>
            <a:endCxn id="703"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06" name="Google Shape;706;p61"/>
          <p:cNvCxnSpPr>
            <a:stCxn id="702" idx="5"/>
            <a:endCxn id="704"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07" name="Google Shape;707;p61"/>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708" name="Google Shape;708;p61"/>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709" name="Google Shape;709;p61"/>
          <p:cNvCxnSpPr>
            <a:stCxn id="704"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0" name="Google Shape;710;p61"/>
          <p:cNvCxnSpPr>
            <a:stCxn id="703" idx="5"/>
            <a:endCxn id="711"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711" name="Google Shape;711;p61"/>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712" name="Google Shape;712;p61"/>
          <p:cNvCxnSpPr>
            <a:stCxn id="711"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713" name="Google Shape;713;p61"/>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714" name="Google Shape;714;p61"/>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715" name="Google Shape;715;p61"/>
          <p:cNvCxnSpPr>
            <a:endCxn id="714"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6" name="Google Shape;716;p61"/>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717" name="Google Shape;717;p61"/>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718" name="Google Shape;718;p61"/>
          <p:cNvCxnSpPr>
            <a:stCxn id="713"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19" name="Google Shape;719;p61"/>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720" name="Google Shape;720;p61"/>
          <p:cNvCxnSpPr>
            <a:stCxn id="714"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721" name="Google Shape;721;p61"/>
          <p:cNvSpPr txBox="1"/>
          <p:nvPr/>
        </p:nvSpPr>
        <p:spPr>
          <a:xfrm>
            <a:off x="4820356" y="1690688"/>
            <a:ext cx="6444813" cy="3970318"/>
          </a:xfrm>
          <a:prstGeom prst="rect">
            <a:avLst/>
          </a:prstGeom>
          <a:blipFill rotWithShape="1">
            <a:blip r:embed="rId3">
              <a:alphaModFix/>
            </a:blip>
            <a:stretch>
              <a:fillRect l="-1986" t="-1379" r="-2552" b="-33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22" name="Google Shape;722;p61"/>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23" name="Google Shape;723;p61"/>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24" name="Google Shape;724;p61"/>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25" name="Google Shape;725;p61"/>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26" name="Google Shape;726;p61"/>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27" name="Google Shape;727;p61"/>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28" name="Google Shape;728;p61"/>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cxnSp>
        <p:nvCxnSpPr>
          <p:cNvPr id="729" name="Google Shape;729;p61"/>
          <p:cNvCxnSpPr>
            <a:stCxn id="714" idx="0"/>
            <a:endCxn id="713" idx="7"/>
          </p:cNvCxnSpPr>
          <p:nvPr/>
        </p:nvCxnSpPr>
        <p:spPr>
          <a:xfrm rot="5400000" flipH="1">
            <a:off x="2330702" y="4652619"/>
            <a:ext cx="862800" cy="653100"/>
          </a:xfrm>
          <a:prstGeom prst="curvedConnector3">
            <a:avLst>
              <a:gd name="adj1" fmla="val 133997"/>
            </a:avLst>
          </a:prstGeom>
          <a:noFill/>
          <a:ln w="9525" cap="flat" cmpd="sng">
            <a:solidFill>
              <a:srgbClr val="BF9000"/>
            </a:solidFill>
            <a:prstDash val="solid"/>
            <a:miter lim="800000"/>
            <a:headEnd type="none" w="sm" len="sm"/>
            <a:tailEnd type="triangle" w="med" len="med"/>
          </a:ln>
        </p:spPr>
      </p:cxnSp>
      <p:cxnSp>
        <p:nvCxnSpPr>
          <p:cNvPr id="730" name="Google Shape;730;p61"/>
          <p:cNvCxnSpPr>
            <a:endCxn id="711" idx="7"/>
          </p:cNvCxnSpPr>
          <p:nvPr/>
        </p:nvCxnSpPr>
        <p:spPr>
          <a:xfrm rot="5400000" flipH="1">
            <a:off x="1611335" y="3633628"/>
            <a:ext cx="845400" cy="810000"/>
          </a:xfrm>
          <a:prstGeom prst="curvedConnector3">
            <a:avLst>
              <a:gd name="adj1" fmla="val 134713"/>
            </a:avLst>
          </a:prstGeom>
          <a:noFill/>
          <a:ln w="9525" cap="flat" cmpd="sng">
            <a:solidFill>
              <a:srgbClr val="BF9000"/>
            </a:solidFill>
            <a:prstDash val="solid"/>
            <a:miter lim="800000"/>
            <a:headEnd type="none" w="sm" len="sm"/>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736" name="Google Shape;736;p62"/>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737" name="Google Shape;737;p62"/>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8" name="Google Shape;738;p62"/>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739" name="Google Shape;739;p62"/>
          <p:cNvCxnSpPr>
            <a:stCxn id="736" idx="3"/>
            <a:endCxn id="737"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0" name="Google Shape;740;p62"/>
          <p:cNvCxnSpPr>
            <a:stCxn id="736" idx="5"/>
            <a:endCxn id="738"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1" name="Google Shape;741;p62"/>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742" name="Google Shape;742;p62"/>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743" name="Google Shape;743;p62"/>
          <p:cNvCxnSpPr>
            <a:stCxn id="738"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4" name="Google Shape;744;p62"/>
          <p:cNvCxnSpPr>
            <a:stCxn id="737" idx="5"/>
            <a:endCxn id="745"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745" name="Google Shape;745;p62"/>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746" name="Google Shape;746;p62"/>
          <p:cNvCxnSpPr>
            <a:stCxn id="745"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747" name="Google Shape;747;p62"/>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748" name="Google Shape;748;p62"/>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749" name="Google Shape;749;p62"/>
          <p:cNvCxnSpPr>
            <a:endCxn id="748"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50" name="Google Shape;750;p62"/>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751" name="Google Shape;751;p62"/>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752" name="Google Shape;752;p62"/>
          <p:cNvCxnSpPr>
            <a:stCxn id="747"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53" name="Google Shape;753;p62"/>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754" name="Google Shape;754;p62"/>
          <p:cNvCxnSpPr>
            <a:stCxn id="748"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755" name="Google Shape;755;p62"/>
          <p:cNvSpPr txBox="1"/>
          <p:nvPr/>
        </p:nvSpPr>
        <p:spPr>
          <a:xfrm>
            <a:off x="4820356" y="1690688"/>
            <a:ext cx="6444813" cy="3970318"/>
          </a:xfrm>
          <a:prstGeom prst="rect">
            <a:avLst/>
          </a:prstGeom>
          <a:blipFill rotWithShape="1">
            <a:blip r:embed="rId3">
              <a:alphaModFix/>
            </a:blip>
            <a:stretch>
              <a:fillRect l="-1986" t="-1379" r="-2552" b="-33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56" name="Google Shape;756;p62"/>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57" name="Google Shape;757;p62"/>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58" name="Google Shape;758;p62"/>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59" name="Google Shape;759;p62"/>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60" name="Google Shape;760;p62"/>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61" name="Google Shape;761;p62"/>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62" name="Google Shape;762;p62"/>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cxnSp>
        <p:nvCxnSpPr>
          <p:cNvPr id="763" name="Google Shape;763;p62"/>
          <p:cNvCxnSpPr>
            <a:stCxn id="748" idx="0"/>
            <a:endCxn id="747" idx="7"/>
          </p:cNvCxnSpPr>
          <p:nvPr/>
        </p:nvCxnSpPr>
        <p:spPr>
          <a:xfrm rot="5400000" flipH="1">
            <a:off x="2330702" y="4652619"/>
            <a:ext cx="862800" cy="653100"/>
          </a:xfrm>
          <a:prstGeom prst="curvedConnector3">
            <a:avLst>
              <a:gd name="adj1" fmla="val 133997"/>
            </a:avLst>
          </a:prstGeom>
          <a:noFill/>
          <a:ln w="9525" cap="flat" cmpd="sng">
            <a:solidFill>
              <a:srgbClr val="BF9000"/>
            </a:solidFill>
            <a:prstDash val="solid"/>
            <a:miter lim="800000"/>
            <a:headEnd type="none" w="sm" len="sm"/>
            <a:tailEnd type="triangle" w="med" len="med"/>
          </a:ln>
        </p:spPr>
      </p:cxnSp>
      <p:cxnSp>
        <p:nvCxnSpPr>
          <p:cNvPr id="764" name="Google Shape;764;p62"/>
          <p:cNvCxnSpPr>
            <a:endCxn id="745" idx="7"/>
          </p:cNvCxnSpPr>
          <p:nvPr/>
        </p:nvCxnSpPr>
        <p:spPr>
          <a:xfrm rot="5400000" flipH="1">
            <a:off x="1611335" y="3633628"/>
            <a:ext cx="845400" cy="810000"/>
          </a:xfrm>
          <a:prstGeom prst="curvedConnector3">
            <a:avLst>
              <a:gd name="adj1" fmla="val 134713"/>
            </a:avLst>
          </a:prstGeom>
          <a:noFill/>
          <a:ln w="9525" cap="flat" cmpd="sng">
            <a:solidFill>
              <a:srgbClr val="BF9000"/>
            </a:solidFill>
            <a:prstDash val="solid"/>
            <a:miter lim="800000"/>
            <a:headEnd type="none" w="sm" len="sm"/>
            <a:tailEnd type="triangle" w="med" len="med"/>
          </a:ln>
        </p:spPr>
      </p:cxnSp>
      <p:cxnSp>
        <p:nvCxnSpPr>
          <p:cNvPr id="765" name="Google Shape;765;p62"/>
          <p:cNvCxnSpPr>
            <a:endCxn id="737" idx="0"/>
          </p:cNvCxnSpPr>
          <p:nvPr/>
        </p:nvCxnSpPr>
        <p:spPr>
          <a:xfrm rot="5400000" flipH="1">
            <a:off x="737504" y="2736235"/>
            <a:ext cx="925800" cy="703800"/>
          </a:xfrm>
          <a:prstGeom prst="curvedConnector3">
            <a:avLst>
              <a:gd name="adj1" fmla="val 124692"/>
            </a:avLst>
          </a:prstGeom>
          <a:noFill/>
          <a:ln w="9525" cap="flat" cmpd="sng">
            <a:solidFill>
              <a:srgbClr val="BF9000"/>
            </a:solidFill>
            <a:prstDash val="solid"/>
            <a:miter lim="800000"/>
            <a:headEnd type="none" w="sm" len="sm"/>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771" name="Google Shape;771;p63"/>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772" name="Google Shape;772;p63"/>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3" name="Google Shape;773;p63"/>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774" name="Google Shape;774;p63"/>
          <p:cNvCxnSpPr>
            <a:stCxn id="771" idx="3"/>
            <a:endCxn id="772"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75" name="Google Shape;775;p63"/>
          <p:cNvCxnSpPr>
            <a:stCxn id="771" idx="5"/>
            <a:endCxn id="773"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76" name="Google Shape;776;p63"/>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777" name="Google Shape;777;p63"/>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778" name="Google Shape;778;p63"/>
          <p:cNvCxnSpPr>
            <a:stCxn id="773"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79" name="Google Shape;779;p63"/>
          <p:cNvCxnSpPr>
            <a:stCxn id="772" idx="5"/>
            <a:endCxn id="780"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780" name="Google Shape;780;p63"/>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781" name="Google Shape;781;p63"/>
          <p:cNvCxnSpPr>
            <a:stCxn id="780"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782" name="Google Shape;782;p63"/>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783" name="Google Shape;783;p63"/>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784" name="Google Shape;784;p63"/>
          <p:cNvCxnSpPr>
            <a:endCxn id="783"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5" name="Google Shape;785;p63"/>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786" name="Google Shape;786;p63"/>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787" name="Google Shape;787;p63"/>
          <p:cNvCxnSpPr>
            <a:stCxn id="782"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88" name="Google Shape;788;p63"/>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789" name="Google Shape;789;p63"/>
          <p:cNvCxnSpPr>
            <a:stCxn id="783"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790" name="Google Shape;790;p63"/>
          <p:cNvSpPr txBox="1"/>
          <p:nvPr/>
        </p:nvSpPr>
        <p:spPr>
          <a:xfrm>
            <a:off x="4820356" y="1690688"/>
            <a:ext cx="6444813" cy="3970318"/>
          </a:xfrm>
          <a:prstGeom prst="rect">
            <a:avLst/>
          </a:prstGeom>
          <a:blipFill rotWithShape="1">
            <a:blip r:embed="rId3">
              <a:alphaModFix/>
            </a:blip>
            <a:stretch>
              <a:fillRect l="-1986" t="-1379" r="-2552" b="-33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791" name="Google Shape;791;p63"/>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92" name="Google Shape;792;p63"/>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93" name="Google Shape;793;p63"/>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94" name="Google Shape;794;p63"/>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95" name="Google Shape;795;p63"/>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96" name="Google Shape;796;p63"/>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797" name="Google Shape;797;p63"/>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cxnSp>
        <p:nvCxnSpPr>
          <p:cNvPr id="798" name="Google Shape;798;p63"/>
          <p:cNvCxnSpPr>
            <a:stCxn id="783" idx="0"/>
            <a:endCxn id="782" idx="7"/>
          </p:cNvCxnSpPr>
          <p:nvPr/>
        </p:nvCxnSpPr>
        <p:spPr>
          <a:xfrm rot="5400000" flipH="1">
            <a:off x="2330702" y="4652619"/>
            <a:ext cx="862800" cy="653100"/>
          </a:xfrm>
          <a:prstGeom prst="curvedConnector3">
            <a:avLst>
              <a:gd name="adj1" fmla="val 133997"/>
            </a:avLst>
          </a:prstGeom>
          <a:noFill/>
          <a:ln w="9525" cap="flat" cmpd="sng">
            <a:solidFill>
              <a:srgbClr val="BF9000"/>
            </a:solidFill>
            <a:prstDash val="solid"/>
            <a:miter lim="800000"/>
            <a:headEnd type="none" w="sm" len="sm"/>
            <a:tailEnd type="triangle" w="med" len="med"/>
          </a:ln>
        </p:spPr>
      </p:cxnSp>
      <p:cxnSp>
        <p:nvCxnSpPr>
          <p:cNvPr id="799" name="Google Shape;799;p63"/>
          <p:cNvCxnSpPr>
            <a:endCxn id="780" idx="7"/>
          </p:cNvCxnSpPr>
          <p:nvPr/>
        </p:nvCxnSpPr>
        <p:spPr>
          <a:xfrm rot="5400000" flipH="1">
            <a:off x="1611335" y="3633628"/>
            <a:ext cx="845400" cy="810000"/>
          </a:xfrm>
          <a:prstGeom prst="curvedConnector3">
            <a:avLst>
              <a:gd name="adj1" fmla="val 134713"/>
            </a:avLst>
          </a:prstGeom>
          <a:noFill/>
          <a:ln w="9525" cap="flat" cmpd="sng">
            <a:solidFill>
              <a:srgbClr val="BF9000"/>
            </a:solidFill>
            <a:prstDash val="solid"/>
            <a:miter lim="800000"/>
            <a:headEnd type="none" w="sm" len="sm"/>
            <a:tailEnd type="triangle" w="med" len="med"/>
          </a:ln>
        </p:spPr>
      </p:cxnSp>
      <p:cxnSp>
        <p:nvCxnSpPr>
          <p:cNvPr id="800" name="Google Shape;800;p63"/>
          <p:cNvCxnSpPr>
            <a:endCxn id="772" idx="0"/>
          </p:cNvCxnSpPr>
          <p:nvPr/>
        </p:nvCxnSpPr>
        <p:spPr>
          <a:xfrm rot="5400000" flipH="1">
            <a:off x="737504" y="2736235"/>
            <a:ext cx="925800" cy="703800"/>
          </a:xfrm>
          <a:prstGeom prst="curvedConnector3">
            <a:avLst>
              <a:gd name="adj1" fmla="val 124692"/>
            </a:avLst>
          </a:prstGeom>
          <a:noFill/>
          <a:ln w="9525" cap="flat" cmpd="sng">
            <a:solidFill>
              <a:srgbClr val="BF9000"/>
            </a:solidFill>
            <a:prstDash val="solid"/>
            <a:miter lim="800000"/>
            <a:headEnd type="none" w="sm" len="sm"/>
            <a:tailEnd type="triangle" w="med" len="med"/>
          </a:ln>
        </p:spPr>
      </p:cxnSp>
      <p:cxnSp>
        <p:nvCxnSpPr>
          <p:cNvPr id="801" name="Google Shape;801;p63"/>
          <p:cNvCxnSpPr>
            <a:stCxn id="777" idx="0"/>
            <a:endCxn id="771" idx="1"/>
          </p:cNvCxnSpPr>
          <p:nvPr/>
        </p:nvCxnSpPr>
        <p:spPr>
          <a:xfrm rot="-5400000">
            <a:off x="1066154" y="1377448"/>
            <a:ext cx="1095000" cy="1530300"/>
          </a:xfrm>
          <a:prstGeom prst="curvedConnector3">
            <a:avLst>
              <a:gd name="adj1" fmla="val 111323"/>
            </a:avLst>
          </a:prstGeom>
          <a:noFill/>
          <a:ln w="9525" cap="flat" cmpd="sng">
            <a:solidFill>
              <a:srgbClr val="BF9000"/>
            </a:solidFill>
            <a:prstDash val="solid"/>
            <a:miter lim="800000"/>
            <a:headEnd type="none" w="sm" len="sm"/>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Here’s a BST</a:t>
            </a:r>
            <a:endParaRPr/>
          </a:p>
        </p:txBody>
      </p:sp>
      <p:sp>
        <p:nvSpPr>
          <p:cNvPr id="807" name="Google Shape;807;p64"/>
          <p:cNvSpPr/>
          <p:nvPr/>
        </p:nvSpPr>
        <p:spPr>
          <a:xfrm>
            <a:off x="2304357" y="1530383"/>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M</a:t>
            </a:r>
            <a:endParaRPr/>
          </a:p>
        </p:txBody>
      </p:sp>
      <p:sp>
        <p:nvSpPr>
          <p:cNvPr id="808" name="Google Shape;808;p64"/>
          <p:cNvSpPr/>
          <p:nvPr/>
        </p:nvSpPr>
        <p:spPr>
          <a:xfrm>
            <a:off x="594504" y="262523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9" name="Google Shape;809;p64"/>
          <p:cNvSpPr/>
          <p:nvPr/>
        </p:nvSpPr>
        <p:spPr>
          <a:xfrm>
            <a:off x="3688174" y="2690098"/>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X</a:t>
            </a:r>
            <a:endParaRPr/>
          </a:p>
        </p:txBody>
      </p:sp>
      <p:cxnSp>
        <p:nvCxnSpPr>
          <p:cNvPr id="810" name="Google Shape;810;p64"/>
          <p:cNvCxnSpPr>
            <a:stCxn id="807" idx="3"/>
            <a:endCxn id="808" idx="7"/>
          </p:cNvCxnSpPr>
          <p:nvPr/>
        </p:nvCxnSpPr>
        <p:spPr>
          <a:xfrm flipH="1">
            <a:off x="1028152" y="1908432"/>
            <a:ext cx="13506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11" name="Google Shape;811;p64"/>
          <p:cNvCxnSpPr>
            <a:stCxn id="807" idx="5"/>
            <a:endCxn id="809" idx="0"/>
          </p:cNvCxnSpPr>
          <p:nvPr/>
        </p:nvCxnSpPr>
        <p:spPr>
          <a:xfrm>
            <a:off x="2737962" y="1908432"/>
            <a:ext cx="1204200" cy="7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12" name="Google Shape;812;p64"/>
          <p:cNvCxnSpPr/>
          <p:nvPr/>
        </p:nvCxnSpPr>
        <p:spPr>
          <a:xfrm flipH="1">
            <a:off x="3606159" y="3139990"/>
            <a:ext cx="199212" cy="546972"/>
          </a:xfrm>
          <a:prstGeom prst="straightConnector1">
            <a:avLst/>
          </a:prstGeom>
          <a:noFill/>
          <a:ln w="9525" cap="flat" cmpd="sng">
            <a:solidFill>
              <a:schemeClr val="accent1"/>
            </a:solidFill>
            <a:prstDash val="solid"/>
            <a:miter lim="800000"/>
            <a:headEnd type="none" w="sm" len="sm"/>
            <a:tailEnd type="triangle" w="med" len="med"/>
          </a:ln>
        </p:spPr>
      </p:cxnSp>
      <p:sp>
        <p:nvSpPr>
          <p:cNvPr id="813" name="Google Shape;813;p64"/>
          <p:cNvSpPr/>
          <p:nvPr/>
        </p:nvSpPr>
        <p:spPr>
          <a:xfrm>
            <a:off x="686440" y="2690098"/>
            <a:ext cx="3241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A</a:t>
            </a:r>
            <a:endParaRPr/>
          </a:p>
        </p:txBody>
      </p:sp>
      <p:cxnSp>
        <p:nvCxnSpPr>
          <p:cNvPr id="814" name="Google Shape;814;p64"/>
          <p:cNvCxnSpPr>
            <a:stCxn id="809" idx="5"/>
          </p:cNvCxnSpPr>
          <p:nvPr/>
        </p:nvCxnSpPr>
        <p:spPr>
          <a:xfrm>
            <a:off x="4121779" y="3068147"/>
            <a:ext cx="494100" cy="547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15" name="Google Shape;815;p64"/>
          <p:cNvCxnSpPr>
            <a:stCxn id="808" idx="5"/>
            <a:endCxn id="816" idx="0"/>
          </p:cNvCxnSpPr>
          <p:nvPr/>
        </p:nvCxnSpPr>
        <p:spPr>
          <a:xfrm>
            <a:off x="1028109" y="3003284"/>
            <a:ext cx="421200" cy="547800"/>
          </a:xfrm>
          <a:prstGeom prst="straightConnector1">
            <a:avLst/>
          </a:prstGeom>
          <a:noFill/>
          <a:ln w="9525" cap="flat" cmpd="sng">
            <a:solidFill>
              <a:schemeClr val="accent1"/>
            </a:solidFill>
            <a:prstDash val="solid"/>
            <a:miter lim="800000"/>
            <a:headEnd type="none" w="sm" len="sm"/>
            <a:tailEnd type="triangle" w="med" len="med"/>
          </a:ln>
        </p:spPr>
      </p:cxnSp>
      <p:sp>
        <p:nvSpPr>
          <p:cNvPr id="816" name="Google Shape;816;p64"/>
          <p:cNvSpPr/>
          <p:nvPr/>
        </p:nvSpPr>
        <p:spPr>
          <a:xfrm>
            <a:off x="1195430" y="3551065"/>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E</a:t>
            </a:r>
            <a:endParaRPr/>
          </a:p>
        </p:txBody>
      </p:sp>
      <p:cxnSp>
        <p:nvCxnSpPr>
          <p:cNvPr id="817" name="Google Shape;817;p64"/>
          <p:cNvCxnSpPr>
            <a:stCxn id="816" idx="5"/>
          </p:cNvCxnSpPr>
          <p:nvPr/>
        </p:nvCxnSpPr>
        <p:spPr>
          <a:xfrm>
            <a:off x="1629035" y="3929114"/>
            <a:ext cx="488700" cy="553800"/>
          </a:xfrm>
          <a:prstGeom prst="straightConnector1">
            <a:avLst/>
          </a:prstGeom>
          <a:noFill/>
          <a:ln w="9525" cap="flat" cmpd="sng">
            <a:solidFill>
              <a:schemeClr val="accent1"/>
            </a:solidFill>
            <a:prstDash val="solid"/>
            <a:miter lim="800000"/>
            <a:headEnd type="none" w="sm" len="sm"/>
            <a:tailEnd type="triangle" w="med" len="med"/>
          </a:ln>
        </p:spPr>
      </p:cxnSp>
      <p:sp>
        <p:nvSpPr>
          <p:cNvPr id="818" name="Google Shape;818;p64"/>
          <p:cNvSpPr/>
          <p:nvPr/>
        </p:nvSpPr>
        <p:spPr>
          <a:xfrm>
            <a:off x="2002082" y="4483050"/>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F</a:t>
            </a:r>
            <a:endParaRPr/>
          </a:p>
        </p:txBody>
      </p:sp>
      <p:sp>
        <p:nvSpPr>
          <p:cNvPr id="819" name="Google Shape;819;p64"/>
          <p:cNvSpPr/>
          <p:nvPr/>
        </p:nvSpPr>
        <p:spPr>
          <a:xfrm>
            <a:off x="2834652" y="5410569"/>
            <a:ext cx="508000" cy="442912"/>
          </a:xfrm>
          <a:prstGeom prst="ellipse">
            <a:avLst/>
          </a:prstGeom>
          <a:gradFill>
            <a:gsLst>
              <a:gs pos="0">
                <a:srgbClr val="92AAEA"/>
              </a:gs>
              <a:gs pos="74000">
                <a:srgbClr val="BDCAF0"/>
              </a:gs>
              <a:gs pos="100000">
                <a:srgbClr val="DEE4F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00FF"/>
                </a:solidFill>
                <a:latin typeface="Calibri"/>
                <a:ea typeface="Calibri"/>
                <a:cs typeface="Calibri"/>
                <a:sym typeface="Calibri"/>
              </a:rPr>
              <a:t>G</a:t>
            </a:r>
            <a:endParaRPr/>
          </a:p>
        </p:txBody>
      </p:sp>
      <p:cxnSp>
        <p:nvCxnSpPr>
          <p:cNvPr id="820" name="Google Shape;820;p64"/>
          <p:cNvCxnSpPr>
            <a:endCxn id="819" idx="1"/>
          </p:cNvCxnSpPr>
          <p:nvPr/>
        </p:nvCxnSpPr>
        <p:spPr>
          <a:xfrm>
            <a:off x="2389147" y="4870032"/>
            <a:ext cx="519900" cy="60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21" name="Google Shape;821;p64"/>
          <p:cNvCxnSpPr/>
          <p:nvPr/>
        </p:nvCxnSpPr>
        <p:spPr>
          <a:xfrm flipH="1">
            <a:off x="360338" y="3068147"/>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822" name="Google Shape;822;p64"/>
          <p:cNvCxnSpPr/>
          <p:nvPr/>
        </p:nvCxnSpPr>
        <p:spPr>
          <a:xfrm flipH="1">
            <a:off x="938299" y="3929923"/>
            <a:ext cx="346941" cy="482109"/>
          </a:xfrm>
          <a:prstGeom prst="straightConnector1">
            <a:avLst/>
          </a:prstGeom>
          <a:noFill/>
          <a:ln w="9525" cap="flat" cmpd="sng">
            <a:solidFill>
              <a:schemeClr val="accent1"/>
            </a:solidFill>
            <a:prstDash val="solid"/>
            <a:miter lim="800000"/>
            <a:headEnd type="none" w="sm" len="sm"/>
            <a:tailEnd type="triangle" w="med" len="med"/>
          </a:ln>
        </p:spPr>
      </p:cxnSp>
      <p:cxnSp>
        <p:nvCxnSpPr>
          <p:cNvPr id="823" name="Google Shape;823;p64"/>
          <p:cNvCxnSpPr>
            <a:stCxn id="818" idx="3"/>
          </p:cNvCxnSpPr>
          <p:nvPr/>
        </p:nvCxnSpPr>
        <p:spPr>
          <a:xfrm flipH="1">
            <a:off x="1873377" y="4861099"/>
            <a:ext cx="203100" cy="372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824" name="Google Shape;824;p64"/>
          <p:cNvCxnSpPr/>
          <p:nvPr/>
        </p:nvCxnSpPr>
        <p:spPr>
          <a:xfrm>
            <a:off x="3227604" y="5853481"/>
            <a:ext cx="230649" cy="232444"/>
          </a:xfrm>
          <a:prstGeom prst="straightConnector1">
            <a:avLst/>
          </a:prstGeom>
          <a:noFill/>
          <a:ln w="9525" cap="flat" cmpd="sng">
            <a:solidFill>
              <a:schemeClr val="accent1"/>
            </a:solidFill>
            <a:prstDash val="solid"/>
            <a:miter lim="800000"/>
            <a:headEnd type="none" w="sm" len="sm"/>
            <a:tailEnd type="triangle" w="med" len="med"/>
          </a:ln>
        </p:spPr>
      </p:cxnSp>
      <p:cxnSp>
        <p:nvCxnSpPr>
          <p:cNvPr id="825" name="Google Shape;825;p64"/>
          <p:cNvCxnSpPr>
            <a:stCxn id="819" idx="3"/>
          </p:cNvCxnSpPr>
          <p:nvPr/>
        </p:nvCxnSpPr>
        <p:spPr>
          <a:xfrm flipH="1">
            <a:off x="2726647" y="5788618"/>
            <a:ext cx="182400" cy="344100"/>
          </a:xfrm>
          <a:prstGeom prst="straightConnector1">
            <a:avLst/>
          </a:prstGeom>
          <a:noFill/>
          <a:ln w="9525" cap="flat" cmpd="sng">
            <a:solidFill>
              <a:schemeClr val="accent1"/>
            </a:solidFill>
            <a:prstDash val="solid"/>
            <a:miter lim="800000"/>
            <a:headEnd type="none" w="sm" len="sm"/>
            <a:tailEnd type="triangle" w="med" len="med"/>
          </a:ln>
        </p:spPr>
      </p:cxnSp>
      <p:sp>
        <p:nvSpPr>
          <p:cNvPr id="826" name="Google Shape;826;p64"/>
          <p:cNvSpPr txBox="1"/>
          <p:nvPr/>
        </p:nvSpPr>
        <p:spPr>
          <a:xfrm>
            <a:off x="4850927" y="1751839"/>
            <a:ext cx="6444813" cy="3970318"/>
          </a:xfrm>
          <a:prstGeom prst="rect">
            <a:avLst/>
          </a:prstGeom>
          <a:blipFill rotWithShape="1">
            <a:blip r:embed="rId3">
              <a:alphaModFix/>
            </a:blip>
            <a:stretch>
              <a:fillRect l="-1770" t="-1591" r="-2557" b="-28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827" name="Google Shape;827;p64"/>
          <p:cNvSpPr txBox="1"/>
          <p:nvPr/>
        </p:nvSpPr>
        <p:spPr>
          <a:xfrm>
            <a:off x="3410373" y="3686962"/>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828" name="Google Shape;828;p64"/>
          <p:cNvSpPr txBox="1"/>
          <p:nvPr/>
        </p:nvSpPr>
        <p:spPr>
          <a:xfrm>
            <a:off x="4556802" y="362464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829" name="Google Shape;829;p64"/>
          <p:cNvSpPr txBox="1"/>
          <p:nvPr/>
        </p:nvSpPr>
        <p:spPr>
          <a:xfrm>
            <a:off x="164552" y="3550256"/>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830" name="Google Shape;830;p64"/>
          <p:cNvSpPr txBox="1"/>
          <p:nvPr/>
        </p:nvSpPr>
        <p:spPr>
          <a:xfrm>
            <a:off x="720198" y="4378884"/>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831" name="Google Shape;831;p64"/>
          <p:cNvSpPr txBox="1"/>
          <p:nvPr/>
        </p:nvSpPr>
        <p:spPr>
          <a:xfrm>
            <a:off x="1645407" y="5250343"/>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832" name="Google Shape;832;p64"/>
          <p:cNvSpPr txBox="1"/>
          <p:nvPr/>
        </p:nvSpPr>
        <p:spPr>
          <a:xfrm>
            <a:off x="2558357"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sp>
        <p:nvSpPr>
          <p:cNvPr id="833" name="Google Shape;833;p64"/>
          <p:cNvSpPr txBox="1"/>
          <p:nvPr/>
        </p:nvSpPr>
        <p:spPr>
          <a:xfrm>
            <a:off x="3397662" y="6085925"/>
            <a:ext cx="391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48135"/>
                </a:solidFill>
                <a:latin typeface="Calibri"/>
                <a:ea typeface="Calibri"/>
                <a:cs typeface="Calibri"/>
                <a:sym typeface="Calibri"/>
              </a:rPr>
              <a:t>x</a:t>
            </a:r>
            <a:endParaRPr/>
          </a:p>
        </p:txBody>
      </p:sp>
      <p:cxnSp>
        <p:nvCxnSpPr>
          <p:cNvPr id="834" name="Google Shape;834;p64"/>
          <p:cNvCxnSpPr>
            <a:stCxn id="819" idx="0"/>
            <a:endCxn id="818" idx="7"/>
          </p:cNvCxnSpPr>
          <p:nvPr/>
        </p:nvCxnSpPr>
        <p:spPr>
          <a:xfrm rot="5400000" flipH="1">
            <a:off x="2330702" y="4652619"/>
            <a:ext cx="862800" cy="653100"/>
          </a:xfrm>
          <a:prstGeom prst="curvedConnector3">
            <a:avLst>
              <a:gd name="adj1" fmla="val 133997"/>
            </a:avLst>
          </a:prstGeom>
          <a:noFill/>
          <a:ln w="9525" cap="flat" cmpd="sng">
            <a:solidFill>
              <a:srgbClr val="BF9000"/>
            </a:solidFill>
            <a:prstDash val="solid"/>
            <a:miter lim="800000"/>
            <a:headEnd type="none" w="sm" len="sm"/>
            <a:tailEnd type="triangle" w="med" len="med"/>
          </a:ln>
        </p:spPr>
      </p:cxnSp>
      <p:cxnSp>
        <p:nvCxnSpPr>
          <p:cNvPr id="835" name="Google Shape;835;p64"/>
          <p:cNvCxnSpPr>
            <a:endCxn id="816" idx="7"/>
          </p:cNvCxnSpPr>
          <p:nvPr/>
        </p:nvCxnSpPr>
        <p:spPr>
          <a:xfrm rot="5400000" flipH="1">
            <a:off x="1611335" y="3633628"/>
            <a:ext cx="845400" cy="810000"/>
          </a:xfrm>
          <a:prstGeom prst="curvedConnector3">
            <a:avLst>
              <a:gd name="adj1" fmla="val 134713"/>
            </a:avLst>
          </a:prstGeom>
          <a:noFill/>
          <a:ln w="9525" cap="flat" cmpd="sng">
            <a:solidFill>
              <a:srgbClr val="BF9000"/>
            </a:solidFill>
            <a:prstDash val="solid"/>
            <a:miter lim="800000"/>
            <a:headEnd type="none" w="sm" len="sm"/>
            <a:tailEnd type="triangle" w="med" len="med"/>
          </a:ln>
        </p:spPr>
      </p:cxnSp>
      <p:cxnSp>
        <p:nvCxnSpPr>
          <p:cNvPr id="836" name="Google Shape;836;p64"/>
          <p:cNvCxnSpPr>
            <a:endCxn id="808" idx="0"/>
          </p:cNvCxnSpPr>
          <p:nvPr/>
        </p:nvCxnSpPr>
        <p:spPr>
          <a:xfrm rot="5400000" flipH="1">
            <a:off x="737504" y="2736235"/>
            <a:ext cx="925800" cy="703800"/>
          </a:xfrm>
          <a:prstGeom prst="curvedConnector3">
            <a:avLst>
              <a:gd name="adj1" fmla="val 124692"/>
            </a:avLst>
          </a:prstGeom>
          <a:noFill/>
          <a:ln w="9525" cap="flat" cmpd="sng">
            <a:solidFill>
              <a:srgbClr val="BF9000"/>
            </a:solidFill>
            <a:prstDash val="solid"/>
            <a:miter lim="800000"/>
            <a:headEnd type="none" w="sm" len="sm"/>
            <a:tailEnd type="triangle" w="med" len="med"/>
          </a:ln>
        </p:spPr>
      </p:cxnSp>
      <p:cxnSp>
        <p:nvCxnSpPr>
          <p:cNvPr id="837" name="Google Shape;837;p64"/>
          <p:cNvCxnSpPr>
            <a:stCxn id="813" idx="0"/>
            <a:endCxn id="807" idx="1"/>
          </p:cNvCxnSpPr>
          <p:nvPr/>
        </p:nvCxnSpPr>
        <p:spPr>
          <a:xfrm rot="-5400000">
            <a:off x="1066154" y="1377448"/>
            <a:ext cx="1095000" cy="1530300"/>
          </a:xfrm>
          <a:prstGeom prst="curvedConnector3">
            <a:avLst>
              <a:gd name="adj1" fmla="val 111323"/>
            </a:avLst>
          </a:prstGeom>
          <a:noFill/>
          <a:ln w="9525" cap="flat" cmpd="sng">
            <a:solidFill>
              <a:srgbClr val="BF9000"/>
            </a:solidFill>
            <a:prstDash val="solid"/>
            <a:miter lim="800000"/>
            <a:headEnd type="none" w="sm" len="sm"/>
            <a:tailEnd type="triangle" w="med" len="med"/>
          </a:ln>
        </p:spPr>
      </p:cxnSp>
      <p:sp>
        <p:nvSpPr>
          <p:cNvPr id="838" name="Google Shape;838;p64"/>
          <p:cNvSpPr/>
          <p:nvPr/>
        </p:nvSpPr>
        <p:spPr>
          <a:xfrm>
            <a:off x="4375780" y="2307103"/>
            <a:ext cx="6189058" cy="137986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64"/>
          <p:cNvSpPr txBox="1"/>
          <p:nvPr/>
        </p:nvSpPr>
        <p:spPr>
          <a:xfrm>
            <a:off x="10033999" y="3209146"/>
            <a:ext cx="229596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AVL / Splay / Red-Black Trees</a:t>
            </a:r>
            <a:br>
              <a:rPr lang="en-US" sz="2400" b="1" dirty="0">
                <a:solidFill>
                  <a:srgbClr val="FF0000"/>
                </a:solidFill>
                <a:latin typeface="Calibri"/>
                <a:ea typeface="Calibri"/>
                <a:cs typeface="Calibri"/>
                <a:sym typeface="Calibri"/>
              </a:rPr>
            </a:br>
            <a:endParaRPr sz="2400" b="1" dirty="0">
              <a:solidFill>
                <a:srgbClr val="FF0000"/>
              </a:solidFill>
              <a:latin typeface="Calibri"/>
              <a:ea typeface="Calibri"/>
              <a:cs typeface="Calibri"/>
              <a:sym typeface="Calibri"/>
            </a:endParaRPr>
          </a:p>
        </p:txBody>
      </p:sp>
      <p:sp>
        <p:nvSpPr>
          <p:cNvPr id="840" name="Google Shape;840;p64"/>
          <p:cNvSpPr/>
          <p:nvPr/>
        </p:nvSpPr>
        <p:spPr>
          <a:xfrm>
            <a:off x="3959291" y="3695680"/>
            <a:ext cx="7773163" cy="2437122"/>
          </a:xfrm>
          <a:prstGeom prst="ellipse">
            <a:avLst/>
          </a:prstGeom>
          <a:noFill/>
          <a:ln w="2857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64"/>
          <p:cNvSpPr txBox="1"/>
          <p:nvPr/>
        </p:nvSpPr>
        <p:spPr>
          <a:xfrm>
            <a:off x="5630542" y="6168888"/>
            <a:ext cx="508904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a:solidFill>
                  <a:srgbClr val="7030A0"/>
                </a:solidFill>
                <a:latin typeface="Calibri"/>
                <a:ea typeface="Calibri"/>
                <a:cs typeface="Calibri"/>
                <a:sym typeface="Calibri"/>
              </a:rPr>
              <a:t>Threaded </a:t>
            </a:r>
            <a:r>
              <a:rPr lang="en-US" sz="2400" b="1">
                <a:solidFill>
                  <a:srgbClr val="7030A0"/>
                </a:solidFill>
                <a:latin typeface="Calibri"/>
                <a:ea typeface="Calibri"/>
                <a:cs typeface="Calibri"/>
                <a:sym typeface="Calibri"/>
              </a:rPr>
              <a:t>binary search trees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Take-home message #4: </a:t>
            </a:r>
            <a:r>
              <a:rPr lang="en-US" sz="4400" b="1" i="1" u="sng" strike="noStrike" cap="none">
                <a:solidFill>
                  <a:schemeClr val="accent1"/>
                </a:solidFill>
                <a:latin typeface="Calibri"/>
                <a:ea typeface="Calibri"/>
                <a:cs typeface="Calibri"/>
                <a:sym typeface="Calibri"/>
              </a:rPr>
              <a:t>improvements of basic structures</a:t>
            </a:r>
            <a:endParaRPr/>
          </a:p>
        </p:txBody>
      </p:sp>
      <p:sp>
        <p:nvSpPr>
          <p:cNvPr id="888" name="Google Shape;888;p66"/>
          <p:cNvSpPr txBox="1">
            <a:spLocks noGrp="1"/>
          </p:cNvSpPr>
          <p:nvPr>
            <p:ph type="body" idx="1"/>
          </p:nvPr>
        </p:nvSpPr>
        <p:spPr>
          <a:xfrm>
            <a:off x="838200" y="1825625"/>
            <a:ext cx="10515600" cy="4351338"/>
          </a:xfrm>
          <a:prstGeom prst="rect">
            <a:avLst/>
          </a:prstGeom>
          <a:blipFill rotWithShape="1">
            <a:blip r:embed="rId3">
              <a:alphaModFix/>
            </a:blip>
            <a:stretch>
              <a:fillRect l="-1042" t="-2240"/>
            </a:stretch>
          </a:blip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latin typeface="Calibri"/>
                <a:ea typeface="Calibri"/>
                <a:cs typeface="Calibri"/>
                <a:sym typeface="Calibri"/>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420 in CS UMD</a:t>
            </a:r>
            <a:endParaRPr/>
          </a:p>
        </p:txBody>
      </p:sp>
      <p:pic>
        <p:nvPicPr>
          <p:cNvPr id="164" name="Google Shape;164;p20"/>
          <p:cNvPicPr preferRelativeResize="0"/>
          <p:nvPr/>
        </p:nvPicPr>
        <p:blipFill rotWithShape="1">
          <a:blip r:embed="rId3">
            <a:alphaModFix/>
          </a:blip>
          <a:srcRect r="62626"/>
          <a:stretch/>
        </p:blipFill>
        <p:spPr>
          <a:xfrm>
            <a:off x="3073400" y="1536700"/>
            <a:ext cx="3759200" cy="5102485"/>
          </a:xfrm>
          <a:prstGeom prst="rect">
            <a:avLst/>
          </a:prstGeom>
          <a:noFill/>
          <a:ln>
            <a:noFill/>
          </a:ln>
        </p:spPr>
      </p:pic>
      <p:sp>
        <p:nvSpPr>
          <p:cNvPr id="165" name="Google Shape;165;p20"/>
          <p:cNvSpPr/>
          <p:nvPr/>
        </p:nvSpPr>
        <p:spPr>
          <a:xfrm>
            <a:off x="2844800" y="4699000"/>
            <a:ext cx="2959100" cy="11303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20"/>
          <p:cNvSpPr txBox="1"/>
          <p:nvPr/>
        </p:nvSpPr>
        <p:spPr>
          <a:xfrm>
            <a:off x="7029450" y="4617819"/>
            <a:ext cx="4127500" cy="8925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chemeClr val="dk1"/>
                </a:solidFill>
                <a:latin typeface="Calibri"/>
                <a:ea typeface="Calibri"/>
                <a:cs typeface="Calibri"/>
                <a:sym typeface="Calibri"/>
              </a:rPr>
              <a:t>Very basic for 420 (2nd project)</a:t>
            </a:r>
            <a:endParaRPr/>
          </a:p>
        </p:txBody>
      </p:sp>
      <p:pic>
        <p:nvPicPr>
          <p:cNvPr id="3" name="Picture 2">
            <a:extLst>
              <a:ext uri="{FF2B5EF4-FFF2-40B4-BE49-F238E27FC236}">
                <a16:creationId xmlns:a16="http://schemas.microsoft.com/office/drawing/2014/main" id="{11DE8635-5504-4945-8DCA-0D77F35DCD64}"/>
              </a:ext>
            </a:extLst>
          </p:cNvPr>
          <p:cNvPicPr>
            <a:picLocks noChangeAspect="1"/>
          </p:cNvPicPr>
          <p:nvPr/>
        </p:nvPicPr>
        <p:blipFill>
          <a:blip r:embed="rId4"/>
          <a:stretch>
            <a:fillRect/>
          </a:stretch>
        </p:blipFill>
        <p:spPr>
          <a:xfrm>
            <a:off x="640751" y="4042148"/>
            <a:ext cx="1545566" cy="115134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We talked storage; what about </a:t>
            </a:r>
            <a:r>
              <a:rPr lang="en-US" sz="4400" b="1" i="0" u="none" strike="noStrike" cap="none">
                <a:solidFill>
                  <a:srgbClr val="FF0000"/>
                </a:solidFill>
                <a:latin typeface="Calibri"/>
                <a:ea typeface="Calibri"/>
                <a:cs typeface="Calibri"/>
                <a:sym typeface="Calibri"/>
              </a:rPr>
              <a:t>operations</a:t>
            </a:r>
            <a:r>
              <a:rPr lang="en-US" sz="4400" b="0" i="0" u="none" strike="noStrike" cap="none">
                <a:solidFill>
                  <a:schemeClr val="dk1"/>
                </a:solidFill>
                <a:latin typeface="Calibri"/>
                <a:ea typeface="Calibri"/>
                <a:cs typeface="Calibri"/>
                <a:sym typeface="Calibri"/>
              </a:rPr>
              <a:t>?</a:t>
            </a:r>
            <a:endParaRPr/>
          </a:p>
        </p:txBody>
      </p:sp>
      <p:sp>
        <p:nvSpPr>
          <p:cNvPr id="1294" name="Google Shape;1294;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Which among the following  Java sum calculations will run </a:t>
            </a:r>
            <a:r>
              <a:rPr lang="en-US" sz="2800" b="1" i="0" u="none" strike="noStrike" cap="none">
                <a:solidFill>
                  <a:srgbClr val="7030A0"/>
                </a:solidFill>
                <a:latin typeface="Calibri"/>
                <a:ea typeface="Calibri"/>
                <a:cs typeface="Calibri"/>
                <a:sym typeface="Calibri"/>
              </a:rPr>
              <a:t>faster</a:t>
            </a:r>
            <a:r>
              <a:rPr lang="en-US" sz="2800" b="0" i="0" u="none" strike="noStrike" cap="none">
                <a:solidFill>
                  <a:schemeClr val="dk1"/>
                </a:solidFill>
                <a:latin typeface="Calibri"/>
                <a:ea typeface="Calibri"/>
                <a:cs typeface="Calibri"/>
                <a:sym typeface="Calibri"/>
              </a:rPr>
              <a:t>?</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295" name="Google Shape;1295;p84"/>
          <p:cNvSpPr/>
          <p:nvPr/>
        </p:nvSpPr>
        <p:spPr>
          <a:xfrm>
            <a:off x="477982" y="2780145"/>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tx1"/>
                </a:solidFill>
                <a:latin typeface="Consolas"/>
                <a:ea typeface="Consolas"/>
                <a:cs typeface="Consolas"/>
                <a:sym typeface="Consolas"/>
              </a:rPr>
              <a:t>long sum = 0;</a:t>
            </a:r>
            <a:endParaRPr>
              <a:solidFill>
                <a:schemeClr val="tx1"/>
              </a:solidFill>
            </a:endParaRPr>
          </a:p>
          <a:p>
            <a:pPr marL="0" marR="0" lvl="0" indent="0" algn="l" rtl="0">
              <a:spcBef>
                <a:spcPts val="0"/>
              </a:spcBef>
              <a:spcAft>
                <a:spcPts val="0"/>
              </a:spcAft>
              <a:buNone/>
            </a:pPr>
            <a:r>
              <a:rPr lang="en-US" sz="1200">
                <a:solidFill>
                  <a:schemeClr val="tx1"/>
                </a:solidFill>
                <a:latin typeface="Consolas"/>
                <a:ea typeface="Consolas"/>
                <a:cs typeface="Consolas"/>
                <a:sym typeface="Consolas"/>
              </a:rPr>
              <a:t>for(int i = 0;  i &lt; 1000; i++)</a:t>
            </a:r>
            <a:endParaRPr>
              <a:solidFill>
                <a:schemeClr val="tx1"/>
              </a:solidFill>
            </a:endParaRPr>
          </a:p>
          <a:p>
            <a:pPr marL="0" marR="0" lvl="0" indent="0" algn="l" rtl="0">
              <a:spcBef>
                <a:spcPts val="0"/>
              </a:spcBef>
              <a:spcAft>
                <a:spcPts val="0"/>
              </a:spcAft>
              <a:buNone/>
            </a:pPr>
            <a:r>
              <a:rPr lang="en-US" sz="1200">
                <a:solidFill>
                  <a:schemeClr val="tx1"/>
                </a:solidFill>
                <a:latin typeface="Consolas"/>
                <a:ea typeface="Consolas"/>
                <a:cs typeface="Consolas"/>
                <a:sym typeface="Consolas"/>
              </a:rPr>
              <a:t>     for(int j = 0;  j &lt; 1000; j++)</a:t>
            </a:r>
            <a:endParaRPr>
              <a:solidFill>
                <a:schemeClr val="tx1"/>
              </a:solidFill>
            </a:endParaRPr>
          </a:p>
          <a:p>
            <a:pPr marL="0" marR="0" lvl="0" indent="0" algn="l" rtl="0">
              <a:spcBef>
                <a:spcPts val="0"/>
              </a:spcBef>
              <a:spcAft>
                <a:spcPts val="0"/>
              </a:spcAft>
              <a:buNone/>
            </a:pPr>
            <a:r>
              <a:rPr lang="en-US" sz="1200">
                <a:solidFill>
                  <a:schemeClr val="tx1"/>
                </a:solidFill>
                <a:latin typeface="Consolas"/>
                <a:ea typeface="Consolas"/>
                <a:cs typeface="Consolas"/>
                <a:sym typeface="Consolas"/>
              </a:rPr>
              <a:t>            sum += A[i][j]; </a:t>
            </a:r>
            <a:endParaRPr>
              <a:solidFill>
                <a:schemeClr val="tx1"/>
              </a:solidFill>
            </a:endParaRPr>
          </a:p>
        </p:txBody>
      </p:sp>
      <p:sp>
        <p:nvSpPr>
          <p:cNvPr id="1296" name="Google Shape;1296;p84"/>
          <p:cNvSpPr/>
          <p:nvPr/>
        </p:nvSpPr>
        <p:spPr>
          <a:xfrm>
            <a:off x="4424219" y="2780145"/>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a:solidFill>
                  <a:schemeClr val="tx1"/>
                </a:solidFill>
                <a:latin typeface="Consolas"/>
                <a:ea typeface="Consolas"/>
                <a:cs typeface="Consolas"/>
                <a:sym typeface="Consolas"/>
              </a:rPr>
              <a:t>long sum = 0;</a:t>
            </a:r>
            <a:endParaRPr>
              <a:solidFill>
                <a:schemeClr val="tx1"/>
              </a:solidFill>
            </a:endParaRPr>
          </a:p>
          <a:p>
            <a:pPr marL="0" marR="0" lvl="0" indent="0" algn="l" rtl="0">
              <a:spcBef>
                <a:spcPts val="0"/>
              </a:spcBef>
              <a:spcAft>
                <a:spcPts val="0"/>
              </a:spcAft>
              <a:buNone/>
            </a:pPr>
            <a:r>
              <a:rPr lang="en-US" sz="1200">
                <a:solidFill>
                  <a:schemeClr val="tx1"/>
                </a:solidFill>
                <a:latin typeface="Consolas"/>
                <a:ea typeface="Consolas"/>
                <a:cs typeface="Consolas"/>
                <a:sym typeface="Consolas"/>
              </a:rPr>
              <a:t>for(int i = 0;  i &lt; 1000; i++)</a:t>
            </a:r>
            <a:endParaRPr>
              <a:solidFill>
                <a:schemeClr val="tx1"/>
              </a:solidFill>
            </a:endParaRPr>
          </a:p>
          <a:p>
            <a:pPr marL="0" marR="0" lvl="0" indent="0" algn="l" rtl="0">
              <a:spcBef>
                <a:spcPts val="0"/>
              </a:spcBef>
              <a:spcAft>
                <a:spcPts val="0"/>
              </a:spcAft>
              <a:buNone/>
            </a:pPr>
            <a:r>
              <a:rPr lang="en-US" sz="1200">
                <a:solidFill>
                  <a:schemeClr val="tx1"/>
                </a:solidFill>
                <a:latin typeface="Consolas"/>
                <a:ea typeface="Consolas"/>
                <a:cs typeface="Consolas"/>
                <a:sym typeface="Consolas"/>
              </a:rPr>
              <a:t>     for(int j = 0;  j &lt; 1000; j++)</a:t>
            </a:r>
            <a:endParaRPr>
              <a:solidFill>
                <a:schemeClr val="tx1"/>
              </a:solidFill>
            </a:endParaRPr>
          </a:p>
          <a:p>
            <a:pPr marL="0" marR="0" lvl="0" indent="0" algn="l" rtl="0">
              <a:spcBef>
                <a:spcPts val="0"/>
              </a:spcBef>
              <a:spcAft>
                <a:spcPts val="0"/>
              </a:spcAft>
              <a:buNone/>
            </a:pPr>
            <a:r>
              <a:rPr lang="en-US" sz="1200">
                <a:solidFill>
                  <a:schemeClr val="tx1"/>
                </a:solidFill>
                <a:latin typeface="Consolas"/>
                <a:ea typeface="Consolas"/>
                <a:cs typeface="Consolas"/>
                <a:sym typeface="Consolas"/>
              </a:rPr>
              <a:t>            sum += A[j][i]; </a:t>
            </a:r>
            <a:endParaRPr>
              <a:solidFill>
                <a:schemeClr val="tx1"/>
              </a:solidFill>
            </a:endParaRPr>
          </a:p>
        </p:txBody>
      </p:sp>
      <p:sp>
        <p:nvSpPr>
          <p:cNvPr id="1297" name="Google Shape;1297;p84"/>
          <p:cNvSpPr/>
          <p:nvPr/>
        </p:nvSpPr>
        <p:spPr>
          <a:xfrm>
            <a:off x="8289637" y="2795009"/>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tx1"/>
                </a:solidFill>
                <a:latin typeface="Calibri"/>
                <a:ea typeface="Calibri"/>
                <a:cs typeface="Calibri"/>
                <a:sym typeface="Calibri"/>
              </a:rPr>
              <a:t>They will both need about the same amount of CPU cycles to run.</a:t>
            </a:r>
            <a:endParaRPr>
              <a:solidFill>
                <a:schemeClr val="tx1"/>
              </a:solidFill>
            </a:endParaRPr>
          </a:p>
        </p:txBody>
      </p:sp>
      <p:sp>
        <p:nvSpPr>
          <p:cNvPr id="2" name="TextBox 1">
            <a:extLst>
              <a:ext uri="{FF2B5EF4-FFF2-40B4-BE49-F238E27FC236}">
                <a16:creationId xmlns:a16="http://schemas.microsoft.com/office/drawing/2014/main" id="{F3DDB6C8-1CF3-4808-83FE-E48A65261967}"/>
              </a:ext>
            </a:extLst>
          </p:cNvPr>
          <p:cNvSpPr txBox="1"/>
          <p:nvPr/>
        </p:nvSpPr>
        <p:spPr>
          <a:xfrm>
            <a:off x="1764632" y="2302042"/>
            <a:ext cx="641684" cy="400110"/>
          </a:xfrm>
          <a:prstGeom prst="rect">
            <a:avLst/>
          </a:prstGeom>
          <a:noFill/>
        </p:spPr>
        <p:txBody>
          <a:bodyPr wrap="square" rtlCol="0">
            <a:spAutoFit/>
          </a:bodyPr>
          <a:lstStyle/>
          <a:p>
            <a:r>
              <a:rPr lang="en-US" sz="2000" b="1" dirty="0"/>
              <a:t>(a)</a:t>
            </a:r>
          </a:p>
        </p:txBody>
      </p:sp>
      <p:sp>
        <p:nvSpPr>
          <p:cNvPr id="8" name="TextBox 7">
            <a:extLst>
              <a:ext uri="{FF2B5EF4-FFF2-40B4-BE49-F238E27FC236}">
                <a16:creationId xmlns:a16="http://schemas.microsoft.com/office/drawing/2014/main" id="{020E9D81-C4DF-4A9B-ADC4-EBFA66F0043E}"/>
              </a:ext>
            </a:extLst>
          </p:cNvPr>
          <p:cNvSpPr txBox="1"/>
          <p:nvPr/>
        </p:nvSpPr>
        <p:spPr>
          <a:xfrm>
            <a:off x="5775158" y="2245098"/>
            <a:ext cx="641684" cy="400110"/>
          </a:xfrm>
          <a:prstGeom prst="rect">
            <a:avLst/>
          </a:prstGeom>
          <a:noFill/>
        </p:spPr>
        <p:txBody>
          <a:bodyPr wrap="square" rtlCol="0">
            <a:spAutoFit/>
          </a:bodyPr>
          <a:lstStyle/>
          <a:p>
            <a:r>
              <a:rPr lang="en-US" sz="2000" b="1" dirty="0"/>
              <a:t>(b)</a:t>
            </a:r>
          </a:p>
        </p:txBody>
      </p:sp>
      <p:sp>
        <p:nvSpPr>
          <p:cNvPr id="9" name="TextBox 8">
            <a:extLst>
              <a:ext uri="{FF2B5EF4-FFF2-40B4-BE49-F238E27FC236}">
                <a16:creationId xmlns:a16="http://schemas.microsoft.com/office/drawing/2014/main" id="{E1C90545-122B-4A91-9936-D90FA79E9435}"/>
              </a:ext>
            </a:extLst>
          </p:cNvPr>
          <p:cNvSpPr txBox="1"/>
          <p:nvPr/>
        </p:nvSpPr>
        <p:spPr>
          <a:xfrm>
            <a:off x="9577137" y="2245098"/>
            <a:ext cx="641684" cy="400110"/>
          </a:xfrm>
          <a:prstGeom prst="rect">
            <a:avLst/>
          </a:prstGeom>
          <a:noFill/>
        </p:spPr>
        <p:txBody>
          <a:bodyPr wrap="square" rtlCol="0">
            <a:spAutoFit/>
          </a:bodyPr>
          <a:lstStyle/>
          <a:p>
            <a:r>
              <a:rPr lang="en-US" sz="2000" b="1" dirty="0"/>
              <a:t>(c)</a:t>
            </a:r>
          </a:p>
        </p:txBody>
      </p:sp>
      <p:pic>
        <p:nvPicPr>
          <p:cNvPr id="4" name="Picture 3">
            <a:extLst>
              <a:ext uri="{FF2B5EF4-FFF2-40B4-BE49-F238E27FC236}">
                <a16:creationId xmlns:a16="http://schemas.microsoft.com/office/drawing/2014/main" id="{6BF96C38-73DD-4F26-AD99-8BC905889BEA}"/>
              </a:ext>
            </a:extLst>
          </p:cNvPr>
          <p:cNvPicPr>
            <a:picLocks noChangeAspect="1"/>
          </p:cNvPicPr>
          <p:nvPr/>
        </p:nvPicPr>
        <p:blipFill>
          <a:blip r:embed="rId3"/>
          <a:stretch>
            <a:fillRect/>
          </a:stretch>
        </p:blipFill>
        <p:spPr>
          <a:xfrm>
            <a:off x="9340850" y="4218933"/>
            <a:ext cx="2152650" cy="2124075"/>
          </a:xfrm>
          <a:prstGeom prst="rect">
            <a:avLst/>
          </a:prstGeom>
        </p:spPr>
      </p:pic>
    </p:spTree>
    <p:extLst>
      <p:ext uri="{BB962C8B-B14F-4D97-AF65-F5344CB8AC3E}">
        <p14:creationId xmlns:p14="http://schemas.microsoft.com/office/powerpoint/2010/main" val="3289477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We talked storage; what about </a:t>
            </a:r>
            <a:r>
              <a:rPr lang="en-US" sz="4400" b="1" i="0" u="none" strike="noStrike" cap="none">
                <a:solidFill>
                  <a:srgbClr val="FF0000"/>
                </a:solidFill>
                <a:latin typeface="Calibri"/>
                <a:ea typeface="Calibri"/>
                <a:cs typeface="Calibri"/>
                <a:sym typeface="Calibri"/>
              </a:rPr>
              <a:t>operations</a:t>
            </a:r>
            <a:r>
              <a:rPr lang="en-US" sz="4400" b="0" i="0" u="none" strike="noStrike" cap="none">
                <a:solidFill>
                  <a:schemeClr val="dk1"/>
                </a:solidFill>
                <a:latin typeface="Calibri"/>
                <a:ea typeface="Calibri"/>
                <a:cs typeface="Calibri"/>
                <a:sym typeface="Calibri"/>
              </a:rPr>
              <a:t>?</a:t>
            </a:r>
            <a:endParaRPr/>
          </a:p>
        </p:txBody>
      </p:sp>
      <p:sp>
        <p:nvSpPr>
          <p:cNvPr id="1294" name="Google Shape;1294;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Which among the following  Java sum calculations will run </a:t>
            </a:r>
            <a:r>
              <a:rPr lang="en-US" sz="2800" b="1" i="0" u="none" strike="noStrike" cap="none">
                <a:solidFill>
                  <a:srgbClr val="7030A0"/>
                </a:solidFill>
                <a:latin typeface="Calibri"/>
                <a:ea typeface="Calibri"/>
                <a:cs typeface="Calibri"/>
                <a:sym typeface="Calibri"/>
              </a:rPr>
              <a:t>faster</a:t>
            </a:r>
            <a:r>
              <a:rPr lang="en-US" sz="2800" b="0" i="0" u="none" strike="noStrike" cap="none">
                <a:solidFill>
                  <a:schemeClr val="dk1"/>
                </a:solidFill>
                <a:latin typeface="Calibri"/>
                <a:ea typeface="Calibri"/>
                <a:cs typeface="Calibri"/>
                <a:sym typeface="Calibri"/>
              </a:rPr>
              <a:t>?</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295" name="Google Shape;1295;p84"/>
          <p:cNvSpPr/>
          <p:nvPr/>
        </p:nvSpPr>
        <p:spPr>
          <a:xfrm>
            <a:off x="477982" y="2780145"/>
            <a:ext cx="3343562" cy="1006764"/>
          </a:xfrm>
          <a:prstGeom prst="rect">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long sum = 0;</a:t>
            </a:r>
            <a:endParaRPr dirty="0">
              <a:solidFill>
                <a:schemeClr val="bg1"/>
              </a:solidFill>
            </a:endParaRPr>
          </a:p>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for(int </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 = 0;  </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 &lt; 1000; </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a:t>
            </a:r>
            <a:endParaRPr dirty="0">
              <a:solidFill>
                <a:schemeClr val="bg1"/>
              </a:solidFill>
            </a:endParaRPr>
          </a:p>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     for(int j = 0;  j &lt; 1000; </a:t>
            </a:r>
            <a:r>
              <a:rPr lang="en-US" sz="1200" dirty="0" err="1">
                <a:solidFill>
                  <a:schemeClr val="bg1"/>
                </a:solidFill>
                <a:latin typeface="Consolas"/>
                <a:ea typeface="Consolas"/>
                <a:cs typeface="Consolas"/>
                <a:sym typeface="Consolas"/>
              </a:rPr>
              <a:t>j++</a:t>
            </a:r>
            <a:r>
              <a:rPr lang="en-US" sz="1200" dirty="0">
                <a:solidFill>
                  <a:schemeClr val="bg1"/>
                </a:solidFill>
                <a:latin typeface="Consolas"/>
                <a:ea typeface="Consolas"/>
                <a:cs typeface="Consolas"/>
                <a:sym typeface="Consolas"/>
              </a:rPr>
              <a:t>)</a:t>
            </a:r>
            <a:endParaRPr dirty="0">
              <a:solidFill>
                <a:schemeClr val="bg1"/>
              </a:solidFill>
            </a:endParaRPr>
          </a:p>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            sum += A[</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][j]; </a:t>
            </a:r>
            <a:endParaRPr dirty="0">
              <a:solidFill>
                <a:schemeClr val="bg1"/>
              </a:solidFill>
            </a:endParaRPr>
          </a:p>
        </p:txBody>
      </p:sp>
      <p:sp>
        <p:nvSpPr>
          <p:cNvPr id="1296" name="Google Shape;1296;p84"/>
          <p:cNvSpPr/>
          <p:nvPr/>
        </p:nvSpPr>
        <p:spPr>
          <a:xfrm>
            <a:off x="4424219" y="2780145"/>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long sum = 0;</a:t>
            </a:r>
            <a:endParaRPr dirty="0">
              <a:solidFill>
                <a:schemeClr val="tx1"/>
              </a:solidFill>
            </a:endParaRPr>
          </a:p>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for(int </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 = 0;  </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 &lt; 1000; </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     for(int j = 0;  j &lt; 1000; </a:t>
            </a:r>
            <a:r>
              <a:rPr lang="en-US" sz="1200" dirty="0" err="1">
                <a:solidFill>
                  <a:schemeClr val="tx1"/>
                </a:solidFill>
                <a:latin typeface="Consolas"/>
                <a:ea typeface="Consolas"/>
                <a:cs typeface="Consolas"/>
                <a:sym typeface="Consolas"/>
              </a:rPr>
              <a:t>j++</a:t>
            </a:r>
            <a:r>
              <a:rPr lang="en-US" sz="120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            sum += A[j][</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 </a:t>
            </a:r>
            <a:endParaRPr dirty="0">
              <a:solidFill>
                <a:schemeClr val="tx1"/>
              </a:solidFill>
            </a:endParaRPr>
          </a:p>
        </p:txBody>
      </p:sp>
      <p:sp>
        <p:nvSpPr>
          <p:cNvPr id="1297" name="Google Shape;1297;p84"/>
          <p:cNvSpPr/>
          <p:nvPr/>
        </p:nvSpPr>
        <p:spPr>
          <a:xfrm>
            <a:off x="8289637" y="2795009"/>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tx1"/>
                </a:solidFill>
                <a:latin typeface="Calibri"/>
                <a:ea typeface="Calibri"/>
                <a:cs typeface="Calibri"/>
                <a:sym typeface="Calibri"/>
              </a:rPr>
              <a:t>They will both need about the same amount of CPU cycles to run.</a:t>
            </a:r>
            <a:endParaRPr>
              <a:solidFill>
                <a:schemeClr val="tx1"/>
              </a:solidFill>
            </a:endParaRPr>
          </a:p>
        </p:txBody>
      </p:sp>
      <p:sp>
        <p:nvSpPr>
          <p:cNvPr id="2" name="Rectangle 1">
            <a:extLst>
              <a:ext uri="{FF2B5EF4-FFF2-40B4-BE49-F238E27FC236}">
                <a16:creationId xmlns:a16="http://schemas.microsoft.com/office/drawing/2014/main" id="{D6B0B212-61D5-4E1E-B536-CBE3A2310884}"/>
              </a:ext>
            </a:extLst>
          </p:cNvPr>
          <p:cNvSpPr/>
          <p:nvPr/>
        </p:nvSpPr>
        <p:spPr>
          <a:xfrm>
            <a:off x="838200" y="4303288"/>
            <a:ext cx="6655989" cy="452432"/>
          </a:xfrm>
          <a:prstGeom prst="rect">
            <a:avLst/>
          </a:prstGeom>
        </p:spPr>
        <p:txBody>
          <a:bodyPr wrap="none">
            <a:spAutoFit/>
          </a:bodyPr>
          <a:lstStyle/>
          <a:p>
            <a:pPr marL="228600" lvl="0" indent="-228600">
              <a:lnSpc>
                <a:spcPct val="90000"/>
              </a:lnSpc>
              <a:spcBef>
                <a:spcPts val="1000"/>
              </a:spcBef>
              <a:buClr>
                <a:schemeClr val="dk1"/>
              </a:buClr>
              <a:buSzPts val="2800"/>
              <a:buFont typeface="Arial"/>
              <a:buChar char="•"/>
            </a:pPr>
            <a:r>
              <a:rPr lang="en-US" sz="2600" dirty="0">
                <a:solidFill>
                  <a:schemeClr val="dk1"/>
                </a:solidFill>
                <a:latin typeface="Calibri"/>
                <a:ea typeface="Calibri"/>
                <a:cs typeface="Calibri"/>
                <a:sym typeface="Calibri"/>
              </a:rPr>
              <a:t>This “classic” loop leverages </a:t>
            </a:r>
            <a:r>
              <a:rPr lang="en-US" sz="2600" dirty="0">
                <a:solidFill>
                  <a:srgbClr val="FF0000"/>
                </a:solidFill>
                <a:latin typeface="Calibri"/>
                <a:ea typeface="Calibri"/>
                <a:cs typeface="Calibri"/>
                <a:sym typeface="Calibri"/>
              </a:rPr>
              <a:t>row-major order</a:t>
            </a:r>
            <a:r>
              <a:rPr lang="en-US" sz="2600" dirty="0">
                <a:solidFill>
                  <a:schemeClr val="dk1"/>
                </a:solidFill>
                <a:latin typeface="Calibri"/>
                <a:ea typeface="Calibri"/>
                <a:cs typeface="Calibri"/>
                <a:sym typeface="Calibri"/>
              </a:rPr>
              <a:t>!</a:t>
            </a:r>
          </a:p>
        </p:txBody>
      </p:sp>
      <p:sp>
        <p:nvSpPr>
          <p:cNvPr id="8" name="TextBox 7">
            <a:extLst>
              <a:ext uri="{FF2B5EF4-FFF2-40B4-BE49-F238E27FC236}">
                <a16:creationId xmlns:a16="http://schemas.microsoft.com/office/drawing/2014/main" id="{1BD7497F-FE1A-4351-B593-90E7E30F2FC2}"/>
              </a:ext>
            </a:extLst>
          </p:cNvPr>
          <p:cNvSpPr txBox="1"/>
          <p:nvPr/>
        </p:nvSpPr>
        <p:spPr>
          <a:xfrm>
            <a:off x="1764632" y="2302042"/>
            <a:ext cx="641684" cy="400110"/>
          </a:xfrm>
          <a:prstGeom prst="rect">
            <a:avLst/>
          </a:prstGeom>
          <a:noFill/>
        </p:spPr>
        <p:txBody>
          <a:bodyPr wrap="square" rtlCol="0">
            <a:spAutoFit/>
          </a:bodyPr>
          <a:lstStyle/>
          <a:p>
            <a:r>
              <a:rPr lang="en-US" sz="2000" b="1" dirty="0"/>
              <a:t>(a)</a:t>
            </a:r>
          </a:p>
        </p:txBody>
      </p:sp>
      <p:sp>
        <p:nvSpPr>
          <p:cNvPr id="9" name="TextBox 8">
            <a:extLst>
              <a:ext uri="{FF2B5EF4-FFF2-40B4-BE49-F238E27FC236}">
                <a16:creationId xmlns:a16="http://schemas.microsoft.com/office/drawing/2014/main" id="{3DA8C216-AADF-427E-A7CE-5E47FCBC678A}"/>
              </a:ext>
            </a:extLst>
          </p:cNvPr>
          <p:cNvSpPr txBox="1"/>
          <p:nvPr/>
        </p:nvSpPr>
        <p:spPr>
          <a:xfrm>
            <a:off x="5775158" y="2245098"/>
            <a:ext cx="641684" cy="400110"/>
          </a:xfrm>
          <a:prstGeom prst="rect">
            <a:avLst/>
          </a:prstGeom>
          <a:noFill/>
        </p:spPr>
        <p:txBody>
          <a:bodyPr wrap="square" rtlCol="0">
            <a:spAutoFit/>
          </a:bodyPr>
          <a:lstStyle/>
          <a:p>
            <a:r>
              <a:rPr lang="en-US" sz="2000" b="1" dirty="0"/>
              <a:t>(b)</a:t>
            </a:r>
          </a:p>
        </p:txBody>
      </p:sp>
      <p:sp>
        <p:nvSpPr>
          <p:cNvPr id="10" name="TextBox 9">
            <a:extLst>
              <a:ext uri="{FF2B5EF4-FFF2-40B4-BE49-F238E27FC236}">
                <a16:creationId xmlns:a16="http://schemas.microsoft.com/office/drawing/2014/main" id="{E1C2B789-85B7-48EC-B1A7-ABFEA8397B1E}"/>
              </a:ext>
            </a:extLst>
          </p:cNvPr>
          <p:cNvSpPr txBox="1"/>
          <p:nvPr/>
        </p:nvSpPr>
        <p:spPr>
          <a:xfrm>
            <a:off x="9577137" y="2245098"/>
            <a:ext cx="641684" cy="400110"/>
          </a:xfrm>
          <a:prstGeom prst="rect">
            <a:avLst/>
          </a:prstGeom>
          <a:noFill/>
        </p:spPr>
        <p:txBody>
          <a:bodyPr wrap="square" rtlCol="0">
            <a:spAutoFit/>
          </a:bodyPr>
          <a:lstStyle/>
          <a:p>
            <a:r>
              <a:rPr lang="en-US" sz="2000" b="1" dirty="0"/>
              <a:t>(c)</a:t>
            </a:r>
          </a:p>
        </p:txBody>
      </p:sp>
      <p:pic>
        <p:nvPicPr>
          <p:cNvPr id="11" name="Picture 10">
            <a:extLst>
              <a:ext uri="{FF2B5EF4-FFF2-40B4-BE49-F238E27FC236}">
                <a16:creationId xmlns:a16="http://schemas.microsoft.com/office/drawing/2014/main" id="{5FA03ABE-DD14-4E62-A9D5-227C6F6C8D95}"/>
              </a:ext>
            </a:extLst>
          </p:cNvPr>
          <p:cNvPicPr>
            <a:picLocks noChangeAspect="1"/>
          </p:cNvPicPr>
          <p:nvPr/>
        </p:nvPicPr>
        <p:blipFill>
          <a:blip r:embed="rId3"/>
          <a:stretch>
            <a:fillRect/>
          </a:stretch>
        </p:blipFill>
        <p:spPr>
          <a:xfrm>
            <a:off x="9340850" y="4218933"/>
            <a:ext cx="2152650" cy="2124075"/>
          </a:xfrm>
          <a:prstGeom prst="rect">
            <a:avLst/>
          </a:prstGeom>
        </p:spPr>
      </p:pic>
    </p:spTree>
    <p:extLst>
      <p:ext uri="{BB962C8B-B14F-4D97-AF65-F5344CB8AC3E}">
        <p14:creationId xmlns:p14="http://schemas.microsoft.com/office/powerpoint/2010/main" val="2054105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We talked storage; what about </a:t>
            </a:r>
            <a:r>
              <a:rPr lang="en-US" sz="4400" b="1" i="0" u="none" strike="noStrike" cap="none">
                <a:solidFill>
                  <a:srgbClr val="FF0000"/>
                </a:solidFill>
                <a:latin typeface="Calibri"/>
                <a:ea typeface="Calibri"/>
                <a:cs typeface="Calibri"/>
                <a:sym typeface="Calibri"/>
              </a:rPr>
              <a:t>operations</a:t>
            </a:r>
            <a:r>
              <a:rPr lang="en-US" sz="4400" b="0" i="0" u="none" strike="noStrike" cap="none">
                <a:solidFill>
                  <a:schemeClr val="dk1"/>
                </a:solidFill>
                <a:latin typeface="Calibri"/>
                <a:ea typeface="Calibri"/>
                <a:cs typeface="Calibri"/>
                <a:sym typeface="Calibri"/>
              </a:rPr>
              <a:t>?</a:t>
            </a:r>
            <a:endParaRPr/>
          </a:p>
        </p:txBody>
      </p:sp>
      <p:sp>
        <p:nvSpPr>
          <p:cNvPr id="1294" name="Google Shape;1294;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Which among the following  Java sum calculations will run </a:t>
            </a:r>
            <a:r>
              <a:rPr lang="en-US" sz="2800" b="1" i="0" u="none" strike="noStrike" cap="none">
                <a:solidFill>
                  <a:srgbClr val="7030A0"/>
                </a:solidFill>
                <a:latin typeface="Calibri"/>
                <a:ea typeface="Calibri"/>
                <a:cs typeface="Calibri"/>
                <a:sym typeface="Calibri"/>
              </a:rPr>
              <a:t>faster</a:t>
            </a:r>
            <a:r>
              <a:rPr lang="en-US" sz="2800" b="0" i="0" u="none" strike="noStrike" cap="none">
                <a:solidFill>
                  <a:schemeClr val="dk1"/>
                </a:solidFill>
                <a:latin typeface="Calibri"/>
                <a:ea typeface="Calibri"/>
                <a:cs typeface="Calibri"/>
                <a:sym typeface="Calibri"/>
              </a:rPr>
              <a:t>?</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295" name="Google Shape;1295;p84"/>
          <p:cNvSpPr/>
          <p:nvPr/>
        </p:nvSpPr>
        <p:spPr>
          <a:xfrm>
            <a:off x="477982" y="2780145"/>
            <a:ext cx="3343562" cy="1006764"/>
          </a:xfrm>
          <a:prstGeom prst="rect">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long sum = 0;</a:t>
            </a:r>
            <a:endParaRPr dirty="0">
              <a:solidFill>
                <a:schemeClr val="bg1"/>
              </a:solidFill>
            </a:endParaRPr>
          </a:p>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for(int </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 = 0;  </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 &lt; 1000; </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a:t>
            </a:r>
            <a:endParaRPr dirty="0">
              <a:solidFill>
                <a:schemeClr val="bg1"/>
              </a:solidFill>
            </a:endParaRPr>
          </a:p>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     for(int j = 0;  j &lt; 1000; </a:t>
            </a:r>
            <a:r>
              <a:rPr lang="en-US" sz="1200" dirty="0" err="1">
                <a:solidFill>
                  <a:schemeClr val="bg1"/>
                </a:solidFill>
                <a:latin typeface="Consolas"/>
                <a:ea typeface="Consolas"/>
                <a:cs typeface="Consolas"/>
                <a:sym typeface="Consolas"/>
              </a:rPr>
              <a:t>j++</a:t>
            </a:r>
            <a:r>
              <a:rPr lang="en-US" sz="1200" dirty="0">
                <a:solidFill>
                  <a:schemeClr val="bg1"/>
                </a:solidFill>
                <a:latin typeface="Consolas"/>
                <a:ea typeface="Consolas"/>
                <a:cs typeface="Consolas"/>
                <a:sym typeface="Consolas"/>
              </a:rPr>
              <a:t>)</a:t>
            </a:r>
            <a:endParaRPr dirty="0">
              <a:solidFill>
                <a:schemeClr val="bg1"/>
              </a:solidFill>
            </a:endParaRPr>
          </a:p>
          <a:p>
            <a:pPr marL="0" marR="0" lvl="0" indent="0" algn="l" rtl="0">
              <a:spcBef>
                <a:spcPts val="0"/>
              </a:spcBef>
              <a:spcAft>
                <a:spcPts val="0"/>
              </a:spcAft>
              <a:buNone/>
            </a:pPr>
            <a:r>
              <a:rPr lang="en-US" sz="1200" dirty="0">
                <a:solidFill>
                  <a:schemeClr val="bg1"/>
                </a:solidFill>
                <a:latin typeface="Consolas"/>
                <a:ea typeface="Consolas"/>
                <a:cs typeface="Consolas"/>
                <a:sym typeface="Consolas"/>
              </a:rPr>
              <a:t>            sum += A[</a:t>
            </a:r>
            <a:r>
              <a:rPr lang="en-US" sz="1200" dirty="0" err="1">
                <a:solidFill>
                  <a:schemeClr val="bg1"/>
                </a:solidFill>
                <a:latin typeface="Consolas"/>
                <a:ea typeface="Consolas"/>
                <a:cs typeface="Consolas"/>
                <a:sym typeface="Consolas"/>
              </a:rPr>
              <a:t>i</a:t>
            </a:r>
            <a:r>
              <a:rPr lang="en-US" sz="1200" dirty="0">
                <a:solidFill>
                  <a:schemeClr val="bg1"/>
                </a:solidFill>
                <a:latin typeface="Consolas"/>
                <a:ea typeface="Consolas"/>
                <a:cs typeface="Consolas"/>
                <a:sym typeface="Consolas"/>
              </a:rPr>
              <a:t>][j]; </a:t>
            </a:r>
            <a:endParaRPr dirty="0">
              <a:solidFill>
                <a:schemeClr val="bg1"/>
              </a:solidFill>
            </a:endParaRPr>
          </a:p>
        </p:txBody>
      </p:sp>
      <p:sp>
        <p:nvSpPr>
          <p:cNvPr id="1296" name="Google Shape;1296;p84"/>
          <p:cNvSpPr/>
          <p:nvPr/>
        </p:nvSpPr>
        <p:spPr>
          <a:xfrm>
            <a:off x="4424219" y="2780145"/>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long sum = 0;</a:t>
            </a:r>
            <a:endParaRPr dirty="0">
              <a:solidFill>
                <a:schemeClr val="tx1"/>
              </a:solidFill>
            </a:endParaRPr>
          </a:p>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for(int </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 = 0;  </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 &lt; 1000; </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     for(int j = 0;  j &lt; 1000; </a:t>
            </a:r>
            <a:r>
              <a:rPr lang="en-US" sz="1200" dirty="0" err="1">
                <a:solidFill>
                  <a:schemeClr val="tx1"/>
                </a:solidFill>
                <a:latin typeface="Consolas"/>
                <a:ea typeface="Consolas"/>
                <a:cs typeface="Consolas"/>
                <a:sym typeface="Consolas"/>
              </a:rPr>
              <a:t>j++</a:t>
            </a:r>
            <a:r>
              <a:rPr lang="en-US" sz="120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200" dirty="0">
                <a:solidFill>
                  <a:schemeClr val="tx1"/>
                </a:solidFill>
                <a:latin typeface="Consolas"/>
                <a:ea typeface="Consolas"/>
                <a:cs typeface="Consolas"/>
                <a:sym typeface="Consolas"/>
              </a:rPr>
              <a:t>            sum += A[j][</a:t>
            </a:r>
            <a:r>
              <a:rPr lang="en-US" sz="1200" dirty="0" err="1">
                <a:solidFill>
                  <a:schemeClr val="tx1"/>
                </a:solidFill>
                <a:latin typeface="Consolas"/>
                <a:ea typeface="Consolas"/>
                <a:cs typeface="Consolas"/>
                <a:sym typeface="Consolas"/>
              </a:rPr>
              <a:t>i</a:t>
            </a:r>
            <a:r>
              <a:rPr lang="en-US" sz="1200" dirty="0">
                <a:solidFill>
                  <a:schemeClr val="tx1"/>
                </a:solidFill>
                <a:latin typeface="Consolas"/>
                <a:ea typeface="Consolas"/>
                <a:cs typeface="Consolas"/>
                <a:sym typeface="Consolas"/>
              </a:rPr>
              <a:t>]; </a:t>
            </a:r>
            <a:endParaRPr dirty="0">
              <a:solidFill>
                <a:schemeClr val="tx1"/>
              </a:solidFill>
            </a:endParaRPr>
          </a:p>
        </p:txBody>
      </p:sp>
      <p:sp>
        <p:nvSpPr>
          <p:cNvPr id="1297" name="Google Shape;1297;p84"/>
          <p:cNvSpPr/>
          <p:nvPr/>
        </p:nvSpPr>
        <p:spPr>
          <a:xfrm>
            <a:off x="8289637" y="2795009"/>
            <a:ext cx="3343562"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tx1"/>
                </a:solidFill>
                <a:latin typeface="Calibri"/>
                <a:ea typeface="Calibri"/>
                <a:cs typeface="Calibri"/>
                <a:sym typeface="Calibri"/>
              </a:rPr>
              <a:t>They will both need about the same amount of CPU cycles to run.</a:t>
            </a:r>
            <a:endParaRPr>
              <a:solidFill>
                <a:schemeClr val="tx1"/>
              </a:solidFill>
            </a:endParaRPr>
          </a:p>
        </p:txBody>
      </p:sp>
      <p:sp>
        <p:nvSpPr>
          <p:cNvPr id="2" name="Rectangle 1">
            <a:extLst>
              <a:ext uri="{FF2B5EF4-FFF2-40B4-BE49-F238E27FC236}">
                <a16:creationId xmlns:a16="http://schemas.microsoft.com/office/drawing/2014/main" id="{D6B0B212-61D5-4E1E-B536-CBE3A2310884}"/>
              </a:ext>
            </a:extLst>
          </p:cNvPr>
          <p:cNvSpPr/>
          <p:nvPr/>
        </p:nvSpPr>
        <p:spPr>
          <a:xfrm>
            <a:off x="838200" y="4303288"/>
            <a:ext cx="6655989" cy="913070"/>
          </a:xfrm>
          <a:prstGeom prst="rect">
            <a:avLst/>
          </a:prstGeom>
        </p:spPr>
        <p:txBody>
          <a:bodyPr wrap="none">
            <a:spAutoFit/>
          </a:bodyPr>
          <a:lstStyle/>
          <a:p>
            <a:pPr marL="228600" lvl="0" indent="-228600">
              <a:lnSpc>
                <a:spcPct val="90000"/>
              </a:lnSpc>
              <a:spcBef>
                <a:spcPts val="1000"/>
              </a:spcBef>
              <a:buClr>
                <a:schemeClr val="dk1"/>
              </a:buClr>
              <a:buSzPts val="2800"/>
              <a:buFont typeface="Arial"/>
              <a:buChar char="•"/>
            </a:pPr>
            <a:r>
              <a:rPr lang="en-US" sz="2600" dirty="0">
                <a:solidFill>
                  <a:schemeClr val="dk1"/>
                </a:solidFill>
                <a:latin typeface="Calibri"/>
                <a:ea typeface="Calibri"/>
                <a:cs typeface="Calibri"/>
                <a:sym typeface="Calibri"/>
              </a:rPr>
              <a:t>This “classic” loop leverages </a:t>
            </a:r>
            <a:r>
              <a:rPr lang="en-US" sz="2600" dirty="0">
                <a:solidFill>
                  <a:srgbClr val="FF0000"/>
                </a:solidFill>
                <a:latin typeface="Calibri"/>
                <a:ea typeface="Calibri"/>
                <a:cs typeface="Calibri"/>
                <a:sym typeface="Calibri"/>
              </a:rPr>
              <a:t>row-major order</a:t>
            </a:r>
            <a:r>
              <a:rPr lang="en-US" sz="2600" dirty="0">
                <a:solidFill>
                  <a:schemeClr val="dk1"/>
                </a:solidFill>
                <a:latin typeface="Calibri"/>
                <a:ea typeface="Calibri"/>
                <a:cs typeface="Calibri"/>
                <a:sym typeface="Calibri"/>
              </a:rPr>
              <a:t>!</a:t>
            </a:r>
          </a:p>
          <a:p>
            <a:pPr marL="228600" indent="-228600">
              <a:lnSpc>
                <a:spcPct val="90000"/>
              </a:lnSpc>
              <a:spcBef>
                <a:spcPts val="1000"/>
              </a:spcBef>
              <a:buClr>
                <a:schemeClr val="dk1"/>
              </a:buClr>
              <a:buSzPts val="2800"/>
              <a:buFont typeface="Arial"/>
              <a:buChar char="•"/>
            </a:pPr>
            <a:r>
              <a:rPr lang="en-US" sz="2400" dirty="0">
                <a:solidFill>
                  <a:schemeClr val="dk1"/>
                </a:solidFill>
                <a:latin typeface="Calibri"/>
                <a:ea typeface="Calibri"/>
                <a:cs typeface="Calibri"/>
                <a:sym typeface="Calibri"/>
              </a:rPr>
              <a:t>Time for another Java demo!</a:t>
            </a:r>
            <a:endParaRPr lang="en-US" sz="2800" dirty="0"/>
          </a:p>
        </p:txBody>
      </p:sp>
      <p:pic>
        <p:nvPicPr>
          <p:cNvPr id="8" name="Google Shape;1318;p86">
            <a:extLst>
              <a:ext uri="{FF2B5EF4-FFF2-40B4-BE49-F238E27FC236}">
                <a16:creationId xmlns:a16="http://schemas.microsoft.com/office/drawing/2014/main" id="{9E04E7F2-46B2-4AC2-8E51-6170A10174D6}"/>
              </a:ext>
            </a:extLst>
          </p:cNvPr>
          <p:cNvPicPr preferRelativeResize="0"/>
          <p:nvPr/>
        </p:nvPicPr>
        <p:blipFill rotWithShape="1">
          <a:blip r:embed="rId3">
            <a:alphaModFix/>
          </a:blip>
          <a:srcRect/>
          <a:stretch/>
        </p:blipFill>
        <p:spPr>
          <a:xfrm>
            <a:off x="5282367" y="4841072"/>
            <a:ext cx="1210796" cy="1210796"/>
          </a:xfrm>
          <a:prstGeom prst="rect">
            <a:avLst/>
          </a:prstGeom>
          <a:noFill/>
          <a:ln>
            <a:noFill/>
          </a:ln>
        </p:spPr>
      </p:pic>
      <p:sp>
        <p:nvSpPr>
          <p:cNvPr id="9" name="TextBox 8">
            <a:extLst>
              <a:ext uri="{FF2B5EF4-FFF2-40B4-BE49-F238E27FC236}">
                <a16:creationId xmlns:a16="http://schemas.microsoft.com/office/drawing/2014/main" id="{93216479-168C-4C2D-9E27-7884C2B5D744}"/>
              </a:ext>
            </a:extLst>
          </p:cNvPr>
          <p:cNvSpPr txBox="1"/>
          <p:nvPr/>
        </p:nvSpPr>
        <p:spPr>
          <a:xfrm>
            <a:off x="1764632" y="2302042"/>
            <a:ext cx="641684" cy="400110"/>
          </a:xfrm>
          <a:prstGeom prst="rect">
            <a:avLst/>
          </a:prstGeom>
          <a:noFill/>
        </p:spPr>
        <p:txBody>
          <a:bodyPr wrap="square" rtlCol="0">
            <a:spAutoFit/>
          </a:bodyPr>
          <a:lstStyle/>
          <a:p>
            <a:r>
              <a:rPr lang="en-US" sz="2000" b="1" dirty="0"/>
              <a:t>(a)</a:t>
            </a:r>
          </a:p>
        </p:txBody>
      </p:sp>
      <p:sp>
        <p:nvSpPr>
          <p:cNvPr id="10" name="TextBox 9">
            <a:extLst>
              <a:ext uri="{FF2B5EF4-FFF2-40B4-BE49-F238E27FC236}">
                <a16:creationId xmlns:a16="http://schemas.microsoft.com/office/drawing/2014/main" id="{3BFEF6D5-3A83-4C77-8865-1FB0A2E88D19}"/>
              </a:ext>
            </a:extLst>
          </p:cNvPr>
          <p:cNvSpPr txBox="1"/>
          <p:nvPr/>
        </p:nvSpPr>
        <p:spPr>
          <a:xfrm>
            <a:off x="5775158" y="2245098"/>
            <a:ext cx="641684" cy="400110"/>
          </a:xfrm>
          <a:prstGeom prst="rect">
            <a:avLst/>
          </a:prstGeom>
          <a:noFill/>
        </p:spPr>
        <p:txBody>
          <a:bodyPr wrap="square" rtlCol="0">
            <a:spAutoFit/>
          </a:bodyPr>
          <a:lstStyle/>
          <a:p>
            <a:r>
              <a:rPr lang="en-US" sz="2000" b="1" dirty="0"/>
              <a:t>(b)</a:t>
            </a:r>
          </a:p>
        </p:txBody>
      </p:sp>
      <p:sp>
        <p:nvSpPr>
          <p:cNvPr id="11" name="TextBox 10">
            <a:extLst>
              <a:ext uri="{FF2B5EF4-FFF2-40B4-BE49-F238E27FC236}">
                <a16:creationId xmlns:a16="http://schemas.microsoft.com/office/drawing/2014/main" id="{48CB7C5A-7A3D-4B4B-84F9-E65474746458}"/>
              </a:ext>
            </a:extLst>
          </p:cNvPr>
          <p:cNvSpPr txBox="1"/>
          <p:nvPr/>
        </p:nvSpPr>
        <p:spPr>
          <a:xfrm>
            <a:off x="9577137" y="2245098"/>
            <a:ext cx="641684" cy="400110"/>
          </a:xfrm>
          <a:prstGeom prst="rect">
            <a:avLst/>
          </a:prstGeom>
          <a:noFill/>
        </p:spPr>
        <p:txBody>
          <a:bodyPr wrap="square" rtlCol="0">
            <a:spAutoFit/>
          </a:bodyPr>
          <a:lstStyle/>
          <a:p>
            <a:r>
              <a:rPr lang="en-US" sz="2000" b="1" dirty="0"/>
              <a:t>(c)</a:t>
            </a:r>
          </a:p>
        </p:txBody>
      </p:sp>
      <p:pic>
        <p:nvPicPr>
          <p:cNvPr id="12" name="Picture 11">
            <a:extLst>
              <a:ext uri="{FF2B5EF4-FFF2-40B4-BE49-F238E27FC236}">
                <a16:creationId xmlns:a16="http://schemas.microsoft.com/office/drawing/2014/main" id="{DE27CB45-C83A-4FF6-B4E6-DF1E79EA49D9}"/>
              </a:ext>
            </a:extLst>
          </p:cNvPr>
          <p:cNvPicPr>
            <a:picLocks noChangeAspect="1"/>
          </p:cNvPicPr>
          <p:nvPr/>
        </p:nvPicPr>
        <p:blipFill>
          <a:blip r:embed="rId4"/>
          <a:stretch>
            <a:fillRect/>
          </a:stretch>
        </p:blipFill>
        <p:spPr>
          <a:xfrm>
            <a:off x="9340850" y="4218933"/>
            <a:ext cx="2152650" cy="2124075"/>
          </a:xfrm>
          <a:prstGeom prst="rect">
            <a:avLst/>
          </a:prstGeom>
        </p:spPr>
      </p:pic>
    </p:spTree>
    <p:extLst>
      <p:ext uri="{BB962C8B-B14F-4D97-AF65-F5344CB8AC3E}">
        <p14:creationId xmlns:p14="http://schemas.microsoft.com/office/powerpoint/2010/main" val="2380187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Any languages that do </a:t>
            </a:r>
            <a:r>
              <a:rPr lang="en-US" sz="4400" b="1" i="0" u="none" strike="noStrike" cap="none">
                <a:solidFill>
                  <a:srgbClr val="FF0000"/>
                </a:solidFill>
                <a:latin typeface="Calibri"/>
                <a:ea typeface="Calibri"/>
                <a:cs typeface="Calibri"/>
                <a:sym typeface="Calibri"/>
              </a:rPr>
              <a:t>column-major</a:t>
            </a:r>
            <a:r>
              <a:rPr lang="en-US" sz="4400" b="0" i="0" u="none" strike="noStrike" cap="none">
                <a:solidFill>
                  <a:schemeClr val="dk1"/>
                </a:solidFill>
                <a:latin typeface="Calibri"/>
                <a:ea typeface="Calibri"/>
                <a:cs typeface="Calibri"/>
                <a:sym typeface="Calibri"/>
              </a:rPr>
              <a:t> order?</a:t>
            </a:r>
            <a:endParaRPr/>
          </a:p>
        </p:txBody>
      </p:sp>
      <p:sp>
        <p:nvSpPr>
          <p:cNvPr id="1324" name="Google Shape;1324;p87"/>
          <p:cNvSpPr/>
          <p:nvPr/>
        </p:nvSpPr>
        <p:spPr>
          <a:xfrm>
            <a:off x="3454401" y="1861127"/>
            <a:ext cx="1469736"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tx1"/>
                </a:solidFill>
                <a:latin typeface="Calibri"/>
                <a:ea typeface="Calibri"/>
                <a:cs typeface="Calibri"/>
                <a:sym typeface="Calibri"/>
              </a:rPr>
              <a:t>Yes</a:t>
            </a:r>
            <a:br>
              <a:rPr lang="en-US" sz="2800" dirty="0">
                <a:solidFill>
                  <a:schemeClr val="tx1"/>
                </a:solidFill>
                <a:latin typeface="Calibri"/>
                <a:ea typeface="Calibri"/>
                <a:cs typeface="Calibri"/>
                <a:sym typeface="Calibri"/>
              </a:rPr>
            </a:br>
            <a:r>
              <a:rPr lang="en-US" sz="2800" dirty="0">
                <a:solidFill>
                  <a:schemeClr val="tx1"/>
                </a:solidFill>
                <a:latin typeface="Calibri"/>
                <a:ea typeface="Calibri"/>
                <a:cs typeface="Calibri"/>
                <a:sym typeface="Calibri"/>
              </a:rPr>
              <a:t>(which?)</a:t>
            </a:r>
            <a:endParaRPr dirty="0">
              <a:solidFill>
                <a:schemeClr val="tx1"/>
              </a:solidFill>
            </a:endParaRPr>
          </a:p>
        </p:txBody>
      </p:sp>
      <p:sp>
        <p:nvSpPr>
          <p:cNvPr id="1325" name="Google Shape;1325;p87"/>
          <p:cNvSpPr/>
          <p:nvPr/>
        </p:nvSpPr>
        <p:spPr>
          <a:xfrm>
            <a:off x="5988627" y="1861127"/>
            <a:ext cx="1313873"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tx1"/>
                </a:solidFill>
                <a:latin typeface="Calibri"/>
                <a:ea typeface="Calibri"/>
                <a:cs typeface="Calibri"/>
                <a:sym typeface="Calibri"/>
              </a:rPr>
              <a:t>No</a:t>
            </a:r>
            <a:br>
              <a:rPr lang="en-US" sz="2800">
                <a:solidFill>
                  <a:schemeClr val="tx1"/>
                </a:solidFill>
                <a:latin typeface="Calibri"/>
                <a:ea typeface="Calibri"/>
                <a:cs typeface="Calibri"/>
                <a:sym typeface="Calibri"/>
              </a:rPr>
            </a:br>
            <a:r>
              <a:rPr lang="en-US" sz="2800">
                <a:solidFill>
                  <a:schemeClr val="tx1"/>
                </a:solidFill>
                <a:latin typeface="Calibri"/>
                <a:ea typeface="Calibri"/>
                <a:cs typeface="Calibri"/>
                <a:sym typeface="Calibri"/>
              </a:rPr>
              <a:t>(why?)</a:t>
            </a:r>
            <a:endParaRPr>
              <a:solidFill>
                <a:schemeClr val="tx1"/>
              </a:solidFill>
            </a:endParaRPr>
          </a:p>
        </p:txBody>
      </p:sp>
    </p:spTree>
    <p:extLst>
      <p:ext uri="{BB962C8B-B14F-4D97-AF65-F5344CB8AC3E}">
        <p14:creationId xmlns:p14="http://schemas.microsoft.com/office/powerpoint/2010/main" val="2200173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Any languages that do </a:t>
            </a:r>
            <a:r>
              <a:rPr lang="en-US" sz="4400" b="1" i="0" u="none" strike="noStrike" cap="none">
                <a:solidFill>
                  <a:srgbClr val="FF0000"/>
                </a:solidFill>
                <a:latin typeface="Calibri"/>
                <a:ea typeface="Calibri"/>
                <a:cs typeface="Calibri"/>
                <a:sym typeface="Calibri"/>
              </a:rPr>
              <a:t>column-major</a:t>
            </a:r>
            <a:r>
              <a:rPr lang="en-US" sz="4400" b="0" i="0" u="none" strike="noStrike" cap="none">
                <a:solidFill>
                  <a:schemeClr val="dk1"/>
                </a:solidFill>
                <a:latin typeface="Calibri"/>
                <a:ea typeface="Calibri"/>
                <a:cs typeface="Calibri"/>
                <a:sym typeface="Calibri"/>
              </a:rPr>
              <a:t> order?</a:t>
            </a:r>
            <a:endParaRPr/>
          </a:p>
        </p:txBody>
      </p:sp>
      <p:sp>
        <p:nvSpPr>
          <p:cNvPr id="1334" name="Google Shape;1334;p88"/>
          <p:cNvSpPr txBox="1"/>
          <p:nvPr/>
        </p:nvSpPr>
        <p:spPr>
          <a:xfrm>
            <a:off x="406400" y="3186545"/>
            <a:ext cx="11259127" cy="1692771"/>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2600"/>
              <a:buFont typeface="Arial"/>
              <a:buChar char="•"/>
            </a:pPr>
            <a:r>
              <a:rPr lang="en-US" sz="2600" dirty="0">
                <a:solidFill>
                  <a:srgbClr val="FF0000"/>
                </a:solidFill>
                <a:latin typeface="Calibri"/>
                <a:ea typeface="Calibri"/>
                <a:cs typeface="Calibri"/>
                <a:sym typeface="Calibri"/>
              </a:rPr>
              <a:t>MATLAB</a:t>
            </a:r>
            <a:r>
              <a:rPr lang="en-US" sz="2600" dirty="0">
                <a:solidFill>
                  <a:schemeClr val="dk1"/>
                </a:solidFill>
                <a:latin typeface="Calibri"/>
                <a:ea typeface="Calibri"/>
                <a:cs typeface="Calibri"/>
                <a:sym typeface="Calibri"/>
              </a:rPr>
              <a:t>,</a:t>
            </a:r>
            <a:r>
              <a:rPr lang="en-US" sz="2600" dirty="0">
                <a:solidFill>
                  <a:srgbClr val="FF0000"/>
                </a:solidFill>
                <a:latin typeface="Calibri"/>
                <a:ea typeface="Calibri"/>
                <a:cs typeface="Calibri"/>
                <a:sym typeface="Calibri"/>
              </a:rPr>
              <a:t> </a:t>
            </a:r>
            <a:r>
              <a:rPr lang="en-US" sz="2600" dirty="0">
                <a:solidFill>
                  <a:schemeClr val="accent1"/>
                </a:solidFill>
                <a:latin typeface="Calibri"/>
                <a:ea typeface="Calibri"/>
                <a:cs typeface="Calibri"/>
                <a:sym typeface="Calibri"/>
              </a:rPr>
              <a:t>GNU Octave</a:t>
            </a:r>
            <a:r>
              <a:rPr lang="en-US" sz="2600" dirty="0">
                <a:solidFill>
                  <a:schemeClr val="dk1"/>
                </a:solidFill>
                <a:latin typeface="Calibri"/>
                <a:ea typeface="Calibri"/>
                <a:cs typeface="Calibri"/>
                <a:sym typeface="Calibri"/>
              </a:rPr>
              <a:t>,</a:t>
            </a:r>
            <a:r>
              <a:rPr lang="en-US" sz="2600" dirty="0">
                <a:solidFill>
                  <a:srgbClr val="FF0000"/>
                </a:solidFill>
                <a:latin typeface="Calibri"/>
                <a:ea typeface="Calibri"/>
                <a:cs typeface="Calibri"/>
                <a:sym typeface="Calibri"/>
              </a:rPr>
              <a:t> </a:t>
            </a:r>
            <a:r>
              <a:rPr lang="en-US" sz="2600" dirty="0">
                <a:solidFill>
                  <a:srgbClr val="BF9000"/>
                </a:solidFill>
                <a:latin typeface="Calibri"/>
                <a:ea typeface="Calibri"/>
                <a:cs typeface="Calibri"/>
                <a:sym typeface="Calibri"/>
              </a:rPr>
              <a:t>LISP…</a:t>
            </a:r>
            <a:endParaRPr dirty="0"/>
          </a:p>
          <a:p>
            <a:pPr marL="285750" marR="0" lvl="0" indent="-285750" algn="l" rtl="0">
              <a:spcBef>
                <a:spcPts val="0"/>
              </a:spcBef>
              <a:spcAft>
                <a:spcPts val="0"/>
              </a:spcAft>
              <a:buClr>
                <a:schemeClr val="dk1"/>
              </a:buClr>
              <a:buSzPts val="2600"/>
              <a:buFont typeface="Arial"/>
              <a:buChar char="•"/>
            </a:pPr>
            <a:r>
              <a:rPr lang="en-US" sz="2600" dirty="0">
                <a:solidFill>
                  <a:schemeClr val="dk1"/>
                </a:solidFill>
                <a:latin typeface="Calibri"/>
                <a:ea typeface="Calibri"/>
                <a:cs typeface="Calibri"/>
                <a:sym typeface="Calibri"/>
              </a:rPr>
              <a:t>Semantics of M[</a:t>
            </a:r>
            <a:r>
              <a:rPr lang="en-US" sz="2600" dirty="0" err="1">
                <a:solidFill>
                  <a:schemeClr val="dk1"/>
                </a:solidFill>
                <a:latin typeface="Calibri"/>
                <a:ea typeface="Calibri"/>
                <a:cs typeface="Calibri"/>
                <a:sym typeface="Calibri"/>
              </a:rPr>
              <a:t>i</a:t>
            </a:r>
            <a:r>
              <a:rPr lang="en-US" sz="2600" dirty="0">
                <a:solidFill>
                  <a:schemeClr val="dk1"/>
                </a:solidFill>
                <a:latin typeface="Calibri"/>
                <a:ea typeface="Calibri"/>
                <a:cs typeface="Calibri"/>
                <a:sym typeface="Calibri"/>
              </a:rPr>
              <a:t>][j] the same</a:t>
            </a:r>
            <a:endParaRPr dirty="0"/>
          </a:p>
          <a:p>
            <a:pPr marL="742950" marR="0" lvl="1" indent="-285750" algn="l" rtl="0">
              <a:spcBef>
                <a:spcPts val="0"/>
              </a:spcBef>
              <a:spcAft>
                <a:spcPts val="0"/>
              </a:spcAft>
              <a:buClr>
                <a:schemeClr val="dk1"/>
              </a:buClr>
              <a:buSzPts val="2600"/>
              <a:buFont typeface="Arial"/>
              <a:buChar char="•"/>
            </a:pPr>
            <a:r>
              <a:rPr lang="en-US" sz="2600" b="0" i="0" u="none" strike="noStrike" cap="none" dirty="0">
                <a:solidFill>
                  <a:schemeClr val="dk1"/>
                </a:solidFill>
                <a:latin typeface="Calibri"/>
                <a:ea typeface="Calibri"/>
                <a:cs typeface="Calibri"/>
                <a:sym typeface="Calibri"/>
              </a:rPr>
              <a:t>Only storage different, with whatever that implies about operations…</a:t>
            </a:r>
          </a:p>
          <a:p>
            <a:pPr marL="742950" indent="-285750">
              <a:buClr>
                <a:schemeClr val="dk1"/>
              </a:buClr>
              <a:buSzPts val="2600"/>
              <a:buFont typeface="Arial"/>
              <a:buChar char="•"/>
            </a:pPr>
            <a:endParaRPr dirty="0"/>
          </a:p>
          <a:p>
            <a:pPr marL="285750" marR="0" lvl="0" indent="-120650" algn="l" rtl="0">
              <a:spcBef>
                <a:spcPts val="0"/>
              </a:spcBef>
              <a:spcAft>
                <a:spcPts val="0"/>
              </a:spcAft>
              <a:buClr>
                <a:schemeClr val="dk1"/>
              </a:buClr>
              <a:buSzPts val="2600"/>
              <a:buFont typeface="Arial"/>
              <a:buNone/>
            </a:pPr>
            <a:endParaRPr sz="2600" dirty="0">
              <a:solidFill>
                <a:schemeClr val="dk1"/>
              </a:solidFill>
              <a:latin typeface="Calibri"/>
              <a:ea typeface="Calibri"/>
              <a:cs typeface="Calibri"/>
              <a:sym typeface="Calibri"/>
            </a:endParaRPr>
          </a:p>
        </p:txBody>
      </p:sp>
      <p:sp>
        <p:nvSpPr>
          <p:cNvPr id="7" name="Google Shape;1324;p87">
            <a:extLst>
              <a:ext uri="{FF2B5EF4-FFF2-40B4-BE49-F238E27FC236}">
                <a16:creationId xmlns:a16="http://schemas.microsoft.com/office/drawing/2014/main" id="{D377545F-E9D1-4B16-8340-6CA6FFE814CA}"/>
              </a:ext>
            </a:extLst>
          </p:cNvPr>
          <p:cNvSpPr/>
          <p:nvPr/>
        </p:nvSpPr>
        <p:spPr>
          <a:xfrm>
            <a:off x="3454401" y="1861127"/>
            <a:ext cx="1469736" cy="1006764"/>
          </a:xfrm>
          <a:prstGeom prst="rect">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bg1"/>
                </a:solidFill>
                <a:latin typeface="Calibri"/>
                <a:ea typeface="Calibri"/>
                <a:cs typeface="Calibri"/>
                <a:sym typeface="Calibri"/>
              </a:rPr>
              <a:t>Yes</a:t>
            </a:r>
            <a:br>
              <a:rPr lang="en-US" sz="2800" dirty="0">
                <a:solidFill>
                  <a:schemeClr val="bg1"/>
                </a:solidFill>
                <a:latin typeface="Calibri"/>
                <a:ea typeface="Calibri"/>
                <a:cs typeface="Calibri"/>
                <a:sym typeface="Calibri"/>
              </a:rPr>
            </a:br>
            <a:r>
              <a:rPr lang="en-US" sz="2800" dirty="0">
                <a:solidFill>
                  <a:schemeClr val="bg1"/>
                </a:solidFill>
                <a:latin typeface="Calibri"/>
                <a:ea typeface="Calibri"/>
                <a:cs typeface="Calibri"/>
                <a:sym typeface="Calibri"/>
              </a:rPr>
              <a:t>(which?)</a:t>
            </a:r>
            <a:endParaRPr dirty="0">
              <a:solidFill>
                <a:schemeClr val="bg1"/>
              </a:solidFill>
            </a:endParaRPr>
          </a:p>
        </p:txBody>
      </p:sp>
      <p:sp>
        <p:nvSpPr>
          <p:cNvPr id="8" name="Google Shape;1325;p87">
            <a:extLst>
              <a:ext uri="{FF2B5EF4-FFF2-40B4-BE49-F238E27FC236}">
                <a16:creationId xmlns:a16="http://schemas.microsoft.com/office/drawing/2014/main" id="{C6557152-11CD-46A4-AC5D-ED46B48327C8}"/>
              </a:ext>
            </a:extLst>
          </p:cNvPr>
          <p:cNvSpPr/>
          <p:nvPr/>
        </p:nvSpPr>
        <p:spPr>
          <a:xfrm>
            <a:off x="5988627" y="1861127"/>
            <a:ext cx="1313873"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tx1"/>
                </a:solidFill>
                <a:latin typeface="Calibri"/>
                <a:ea typeface="Calibri"/>
                <a:cs typeface="Calibri"/>
                <a:sym typeface="Calibri"/>
              </a:rPr>
              <a:t>No</a:t>
            </a:r>
            <a:br>
              <a:rPr lang="en-US" sz="2800">
                <a:solidFill>
                  <a:schemeClr val="tx1"/>
                </a:solidFill>
                <a:latin typeface="Calibri"/>
                <a:ea typeface="Calibri"/>
                <a:cs typeface="Calibri"/>
                <a:sym typeface="Calibri"/>
              </a:rPr>
            </a:br>
            <a:r>
              <a:rPr lang="en-US" sz="2800">
                <a:solidFill>
                  <a:schemeClr val="tx1"/>
                </a:solidFill>
                <a:latin typeface="Calibri"/>
                <a:ea typeface="Calibri"/>
                <a:cs typeface="Calibri"/>
                <a:sym typeface="Calibri"/>
              </a:rPr>
              <a:t>(why?)</a:t>
            </a:r>
            <a:endParaRPr>
              <a:solidFill>
                <a:schemeClr val="tx1"/>
              </a:solidFill>
            </a:endParaRPr>
          </a:p>
        </p:txBody>
      </p:sp>
    </p:spTree>
    <p:extLst>
      <p:ext uri="{BB962C8B-B14F-4D97-AF65-F5344CB8AC3E}">
        <p14:creationId xmlns:p14="http://schemas.microsoft.com/office/powerpoint/2010/main" val="2594585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Any languages that do </a:t>
            </a:r>
            <a:r>
              <a:rPr lang="en-US" sz="4400" b="1" i="0" u="none" strike="noStrike" cap="none">
                <a:solidFill>
                  <a:srgbClr val="FF0000"/>
                </a:solidFill>
                <a:latin typeface="Calibri"/>
                <a:ea typeface="Calibri"/>
                <a:cs typeface="Calibri"/>
                <a:sym typeface="Calibri"/>
              </a:rPr>
              <a:t>column-major</a:t>
            </a:r>
            <a:r>
              <a:rPr lang="en-US" sz="4400" b="0" i="0" u="none" strike="noStrike" cap="none">
                <a:solidFill>
                  <a:schemeClr val="dk1"/>
                </a:solidFill>
                <a:latin typeface="Calibri"/>
                <a:ea typeface="Calibri"/>
                <a:cs typeface="Calibri"/>
                <a:sym typeface="Calibri"/>
              </a:rPr>
              <a:t> order?</a:t>
            </a:r>
            <a:endParaRPr/>
          </a:p>
        </p:txBody>
      </p:sp>
      <p:sp>
        <p:nvSpPr>
          <p:cNvPr id="1343" name="Google Shape;1343;p89"/>
          <p:cNvSpPr txBox="1"/>
          <p:nvPr/>
        </p:nvSpPr>
        <p:spPr>
          <a:xfrm>
            <a:off x="406400" y="3186545"/>
            <a:ext cx="11259127" cy="2092881"/>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2600"/>
              <a:buFont typeface="Arial"/>
              <a:buChar char="•"/>
            </a:pPr>
            <a:r>
              <a:rPr lang="en-US" sz="2600" dirty="0">
                <a:solidFill>
                  <a:srgbClr val="FF0000"/>
                </a:solidFill>
                <a:latin typeface="Calibri"/>
                <a:ea typeface="Calibri"/>
                <a:cs typeface="Calibri"/>
                <a:sym typeface="Calibri"/>
              </a:rPr>
              <a:t>MATLAB</a:t>
            </a:r>
            <a:r>
              <a:rPr lang="en-US" sz="2600" dirty="0">
                <a:solidFill>
                  <a:schemeClr val="dk1"/>
                </a:solidFill>
                <a:latin typeface="Calibri"/>
                <a:ea typeface="Calibri"/>
                <a:cs typeface="Calibri"/>
                <a:sym typeface="Calibri"/>
              </a:rPr>
              <a:t>,</a:t>
            </a:r>
            <a:r>
              <a:rPr lang="en-US" sz="2600" dirty="0">
                <a:solidFill>
                  <a:srgbClr val="FF0000"/>
                </a:solidFill>
                <a:latin typeface="Calibri"/>
                <a:ea typeface="Calibri"/>
                <a:cs typeface="Calibri"/>
                <a:sym typeface="Calibri"/>
              </a:rPr>
              <a:t> </a:t>
            </a:r>
            <a:r>
              <a:rPr lang="en-US" sz="2600" dirty="0">
                <a:solidFill>
                  <a:schemeClr val="accent1"/>
                </a:solidFill>
                <a:latin typeface="Calibri"/>
                <a:ea typeface="Calibri"/>
                <a:cs typeface="Calibri"/>
                <a:sym typeface="Calibri"/>
              </a:rPr>
              <a:t>GNU Octave</a:t>
            </a:r>
            <a:r>
              <a:rPr lang="en-US" sz="2600" dirty="0">
                <a:solidFill>
                  <a:schemeClr val="dk1"/>
                </a:solidFill>
                <a:latin typeface="Calibri"/>
                <a:ea typeface="Calibri"/>
                <a:cs typeface="Calibri"/>
                <a:sym typeface="Calibri"/>
              </a:rPr>
              <a:t>,</a:t>
            </a:r>
            <a:r>
              <a:rPr lang="en-US" sz="2600" dirty="0">
                <a:solidFill>
                  <a:srgbClr val="FF0000"/>
                </a:solidFill>
                <a:latin typeface="Calibri"/>
                <a:ea typeface="Calibri"/>
                <a:cs typeface="Calibri"/>
                <a:sym typeface="Calibri"/>
              </a:rPr>
              <a:t> </a:t>
            </a:r>
            <a:r>
              <a:rPr lang="en-US" sz="2600" dirty="0">
                <a:solidFill>
                  <a:srgbClr val="BF9000"/>
                </a:solidFill>
                <a:latin typeface="Calibri"/>
                <a:ea typeface="Calibri"/>
                <a:cs typeface="Calibri"/>
                <a:sym typeface="Calibri"/>
              </a:rPr>
              <a:t>LISP…</a:t>
            </a:r>
            <a:endParaRPr dirty="0"/>
          </a:p>
          <a:p>
            <a:pPr marL="285750" marR="0" lvl="0" indent="-285750" algn="l" rtl="0">
              <a:spcBef>
                <a:spcPts val="0"/>
              </a:spcBef>
              <a:spcAft>
                <a:spcPts val="0"/>
              </a:spcAft>
              <a:buClr>
                <a:schemeClr val="dk1"/>
              </a:buClr>
              <a:buSzPts val="2600"/>
              <a:buFont typeface="Arial"/>
              <a:buChar char="•"/>
            </a:pPr>
            <a:r>
              <a:rPr lang="en-US" sz="2600" dirty="0">
                <a:solidFill>
                  <a:schemeClr val="dk1"/>
                </a:solidFill>
                <a:latin typeface="Calibri"/>
                <a:ea typeface="Calibri"/>
                <a:cs typeface="Calibri"/>
                <a:sym typeface="Calibri"/>
              </a:rPr>
              <a:t>Semantics of M[</a:t>
            </a:r>
            <a:r>
              <a:rPr lang="en-US" sz="2600" dirty="0" err="1">
                <a:solidFill>
                  <a:schemeClr val="dk1"/>
                </a:solidFill>
                <a:latin typeface="Calibri"/>
                <a:ea typeface="Calibri"/>
                <a:cs typeface="Calibri"/>
                <a:sym typeface="Calibri"/>
              </a:rPr>
              <a:t>i</a:t>
            </a:r>
            <a:r>
              <a:rPr lang="en-US" sz="2600" dirty="0">
                <a:solidFill>
                  <a:schemeClr val="dk1"/>
                </a:solidFill>
                <a:latin typeface="Calibri"/>
                <a:ea typeface="Calibri"/>
                <a:cs typeface="Calibri"/>
                <a:sym typeface="Calibri"/>
              </a:rPr>
              <a:t>][j] the same</a:t>
            </a:r>
            <a:endParaRPr dirty="0"/>
          </a:p>
          <a:p>
            <a:pPr marL="742950" marR="0" lvl="1" indent="-285750" algn="l" rtl="0">
              <a:spcBef>
                <a:spcPts val="0"/>
              </a:spcBef>
              <a:spcAft>
                <a:spcPts val="0"/>
              </a:spcAft>
              <a:buClr>
                <a:schemeClr val="dk1"/>
              </a:buClr>
              <a:buSzPts val="2600"/>
              <a:buFont typeface="Arial"/>
              <a:buChar char="•"/>
            </a:pPr>
            <a:r>
              <a:rPr lang="en-US" sz="2600" b="0" i="0" u="none" strike="noStrike" cap="none" dirty="0">
                <a:solidFill>
                  <a:schemeClr val="dk1"/>
                </a:solidFill>
                <a:latin typeface="Calibri"/>
                <a:ea typeface="Calibri"/>
                <a:cs typeface="Calibri"/>
                <a:sym typeface="Calibri"/>
              </a:rPr>
              <a:t>Only storage different, with whatever that implies about operations…</a:t>
            </a:r>
            <a:endParaRPr dirty="0"/>
          </a:p>
          <a:p>
            <a:pPr marL="285750" marR="0" lvl="0" indent="-285750" algn="l" rtl="0">
              <a:spcBef>
                <a:spcPts val="0"/>
              </a:spcBef>
              <a:spcAft>
                <a:spcPts val="0"/>
              </a:spcAft>
              <a:buClr>
                <a:schemeClr val="dk1"/>
              </a:buClr>
              <a:buSzPts val="2600"/>
              <a:buFont typeface="Arial"/>
              <a:buChar char="•"/>
            </a:pPr>
            <a:r>
              <a:rPr lang="en-US" sz="2600" dirty="0">
                <a:solidFill>
                  <a:schemeClr val="dk1"/>
                </a:solidFill>
                <a:latin typeface="Calibri"/>
                <a:ea typeface="Calibri"/>
                <a:cs typeface="Calibri"/>
                <a:sym typeface="Calibri"/>
              </a:rPr>
              <a:t>Time for a MATLAB demo!</a:t>
            </a:r>
            <a:endParaRPr dirty="0"/>
          </a:p>
          <a:p>
            <a:pPr marL="285750" marR="0" lvl="0" indent="-120650" algn="l" rtl="0">
              <a:spcBef>
                <a:spcPts val="0"/>
              </a:spcBef>
              <a:spcAft>
                <a:spcPts val="0"/>
              </a:spcAft>
              <a:buClr>
                <a:schemeClr val="dk1"/>
              </a:buClr>
              <a:buSzPts val="2600"/>
              <a:buFont typeface="Arial"/>
              <a:buNone/>
            </a:pPr>
            <a:endParaRPr sz="2600" dirty="0">
              <a:solidFill>
                <a:schemeClr val="dk1"/>
              </a:solidFill>
              <a:latin typeface="Calibri"/>
              <a:ea typeface="Calibri"/>
              <a:cs typeface="Calibri"/>
              <a:sym typeface="Calibri"/>
            </a:endParaRPr>
          </a:p>
        </p:txBody>
      </p:sp>
      <p:pic>
        <p:nvPicPr>
          <p:cNvPr id="1344" name="Google Shape;1344;p89"/>
          <p:cNvPicPr preferRelativeResize="0"/>
          <p:nvPr/>
        </p:nvPicPr>
        <p:blipFill rotWithShape="1">
          <a:blip r:embed="rId3">
            <a:alphaModFix/>
          </a:blip>
          <a:srcRect/>
          <a:stretch/>
        </p:blipFill>
        <p:spPr>
          <a:xfrm>
            <a:off x="4805940" y="4682402"/>
            <a:ext cx="1379850" cy="1205490"/>
          </a:xfrm>
          <a:prstGeom prst="rect">
            <a:avLst/>
          </a:prstGeom>
          <a:noFill/>
          <a:ln>
            <a:noFill/>
          </a:ln>
        </p:spPr>
      </p:pic>
      <p:sp>
        <p:nvSpPr>
          <p:cNvPr id="8" name="Google Shape;1324;p87">
            <a:extLst>
              <a:ext uri="{FF2B5EF4-FFF2-40B4-BE49-F238E27FC236}">
                <a16:creationId xmlns:a16="http://schemas.microsoft.com/office/drawing/2014/main" id="{3A609FA0-5890-4C37-B26C-75A2488F61A1}"/>
              </a:ext>
            </a:extLst>
          </p:cNvPr>
          <p:cNvSpPr/>
          <p:nvPr/>
        </p:nvSpPr>
        <p:spPr>
          <a:xfrm>
            <a:off x="3454401" y="1861127"/>
            <a:ext cx="1469736" cy="1006764"/>
          </a:xfrm>
          <a:prstGeom prst="rect">
            <a:avLst/>
          </a:prstGeom>
          <a:solidFill>
            <a:srgbClr val="FF0000"/>
          </a:solid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bg1"/>
                </a:solidFill>
                <a:latin typeface="Calibri"/>
                <a:ea typeface="Calibri"/>
                <a:cs typeface="Calibri"/>
                <a:sym typeface="Calibri"/>
              </a:rPr>
              <a:t>Yes</a:t>
            </a:r>
            <a:br>
              <a:rPr lang="en-US" sz="2800" dirty="0">
                <a:solidFill>
                  <a:schemeClr val="bg1"/>
                </a:solidFill>
                <a:latin typeface="Calibri"/>
                <a:ea typeface="Calibri"/>
                <a:cs typeface="Calibri"/>
                <a:sym typeface="Calibri"/>
              </a:rPr>
            </a:br>
            <a:r>
              <a:rPr lang="en-US" sz="2800" dirty="0">
                <a:solidFill>
                  <a:schemeClr val="bg1"/>
                </a:solidFill>
                <a:latin typeface="Calibri"/>
                <a:ea typeface="Calibri"/>
                <a:cs typeface="Calibri"/>
                <a:sym typeface="Calibri"/>
              </a:rPr>
              <a:t>(which?)</a:t>
            </a:r>
            <a:endParaRPr dirty="0">
              <a:solidFill>
                <a:schemeClr val="bg1"/>
              </a:solidFill>
            </a:endParaRPr>
          </a:p>
        </p:txBody>
      </p:sp>
      <p:sp>
        <p:nvSpPr>
          <p:cNvPr id="9" name="Google Shape;1325;p87">
            <a:extLst>
              <a:ext uri="{FF2B5EF4-FFF2-40B4-BE49-F238E27FC236}">
                <a16:creationId xmlns:a16="http://schemas.microsoft.com/office/drawing/2014/main" id="{4C4ACC4D-D950-48B4-80AF-0BD7DD60A045}"/>
              </a:ext>
            </a:extLst>
          </p:cNvPr>
          <p:cNvSpPr/>
          <p:nvPr/>
        </p:nvSpPr>
        <p:spPr>
          <a:xfrm>
            <a:off x="5988627" y="1861127"/>
            <a:ext cx="1313873" cy="1006764"/>
          </a:xfrm>
          <a:prstGeom prst="rect">
            <a:avLst/>
          </a:prstGeom>
          <a:noFill/>
          <a:ln w="12700"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tx1"/>
                </a:solidFill>
                <a:latin typeface="Calibri"/>
                <a:ea typeface="Calibri"/>
                <a:cs typeface="Calibri"/>
                <a:sym typeface="Calibri"/>
              </a:rPr>
              <a:t>No</a:t>
            </a:r>
            <a:br>
              <a:rPr lang="en-US" sz="2800">
                <a:solidFill>
                  <a:schemeClr val="tx1"/>
                </a:solidFill>
                <a:latin typeface="Calibri"/>
                <a:ea typeface="Calibri"/>
                <a:cs typeface="Calibri"/>
                <a:sym typeface="Calibri"/>
              </a:rPr>
            </a:br>
            <a:r>
              <a:rPr lang="en-US" sz="2800">
                <a:solidFill>
                  <a:schemeClr val="tx1"/>
                </a:solidFill>
                <a:latin typeface="Calibri"/>
                <a:ea typeface="Calibri"/>
                <a:cs typeface="Calibri"/>
                <a:sym typeface="Calibri"/>
              </a:rPr>
              <a:t>(why?)</a:t>
            </a:r>
            <a:endParaRPr>
              <a:solidFill>
                <a:schemeClr val="tx1"/>
              </a:solidFill>
            </a:endParaRPr>
          </a:p>
        </p:txBody>
      </p:sp>
    </p:spTree>
    <p:extLst>
      <p:ext uri="{BB962C8B-B14F-4D97-AF65-F5344CB8AC3E}">
        <p14:creationId xmlns:p14="http://schemas.microsoft.com/office/powerpoint/2010/main" val="2886049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How row-major works…</a:t>
            </a:r>
            <a:endParaRPr dirty="0"/>
          </a:p>
        </p:txBody>
      </p:sp>
      <p:sp>
        <p:nvSpPr>
          <p:cNvPr id="894" name="Google Shape;894;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Here’s a matrix M of </a:t>
            </a:r>
            <a:r>
              <a:rPr lang="en-US" sz="2800" b="0" i="0" u="none" strike="noStrike" cap="none">
                <a:solidFill>
                  <a:schemeClr val="accent2"/>
                </a:solidFill>
                <a:latin typeface="Calibri"/>
                <a:ea typeface="Calibri"/>
                <a:cs typeface="Calibri"/>
                <a:sym typeface="Calibri"/>
              </a:rPr>
              <a:t>8 byte doubles</a:t>
            </a:r>
            <a:r>
              <a:rPr lang="en-US" sz="2800" b="0" i="0" u="none" strike="noStrike" cap="none">
                <a:solidFill>
                  <a:schemeClr val="dk1"/>
                </a:solidFill>
                <a:latin typeface="Calibri"/>
                <a:ea typeface="Calibri"/>
                <a:cs typeface="Calibri"/>
                <a:sym typeface="Calibri"/>
              </a:rPr>
              <a:t>:</a:t>
            </a:r>
            <a:endParaRPr/>
          </a:p>
          <a:p>
            <a:pPr marL="0" marR="0" lvl="0" indent="0" algn="ctr"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graphicFrame>
        <p:nvGraphicFramePr>
          <p:cNvPr id="895" name="Google Shape;895;p67"/>
          <p:cNvGraphicFramePr/>
          <p:nvPr>
            <p:extLst>
              <p:ext uri="{D42A27DB-BD31-4B8C-83A1-F6EECF244321}">
                <p14:modId xmlns:p14="http://schemas.microsoft.com/office/powerpoint/2010/main" val="2909549894"/>
              </p:ext>
            </p:extLst>
          </p:nvPr>
        </p:nvGraphicFramePr>
        <p:xfrm>
          <a:off x="1921164" y="2703354"/>
          <a:ext cx="8128050" cy="2595950"/>
        </p:xfrm>
        <a:graphic>
          <a:graphicData uri="http://schemas.openxmlformats.org/drawingml/2006/table">
            <a:tbl>
              <a:tblPr firstRow="1" bandRow="1">
                <a:noFill/>
                <a:tableStyleId>{CA4FC65F-9138-4B8D-A4A9-D806B22237C2}</a:tableStyleId>
              </a:tblPr>
              <a:tblGrid>
                <a:gridCol w="1161150">
                  <a:extLst>
                    <a:ext uri="{9D8B030D-6E8A-4147-A177-3AD203B41FA5}">
                      <a16:colId xmlns:a16="http://schemas.microsoft.com/office/drawing/2014/main" val="20000"/>
                    </a:ext>
                  </a:extLst>
                </a:gridCol>
                <a:gridCol w="1161150">
                  <a:extLst>
                    <a:ext uri="{9D8B030D-6E8A-4147-A177-3AD203B41FA5}">
                      <a16:colId xmlns:a16="http://schemas.microsoft.com/office/drawing/2014/main" val="20001"/>
                    </a:ext>
                  </a:extLst>
                </a:gridCol>
                <a:gridCol w="1161150">
                  <a:extLst>
                    <a:ext uri="{9D8B030D-6E8A-4147-A177-3AD203B41FA5}">
                      <a16:colId xmlns:a16="http://schemas.microsoft.com/office/drawing/2014/main" val="20002"/>
                    </a:ext>
                  </a:extLst>
                </a:gridCol>
                <a:gridCol w="1161150">
                  <a:extLst>
                    <a:ext uri="{9D8B030D-6E8A-4147-A177-3AD203B41FA5}">
                      <a16:colId xmlns:a16="http://schemas.microsoft.com/office/drawing/2014/main" val="20003"/>
                    </a:ext>
                  </a:extLst>
                </a:gridCol>
                <a:gridCol w="1161150">
                  <a:extLst>
                    <a:ext uri="{9D8B030D-6E8A-4147-A177-3AD203B41FA5}">
                      <a16:colId xmlns:a16="http://schemas.microsoft.com/office/drawing/2014/main" val="20004"/>
                    </a:ext>
                  </a:extLst>
                </a:gridCol>
                <a:gridCol w="1161150">
                  <a:extLst>
                    <a:ext uri="{9D8B030D-6E8A-4147-A177-3AD203B41FA5}">
                      <a16:colId xmlns:a16="http://schemas.microsoft.com/office/drawing/2014/main" val="20005"/>
                    </a:ext>
                  </a:extLst>
                </a:gridCol>
                <a:gridCol w="1161150">
                  <a:extLst>
                    <a:ext uri="{9D8B030D-6E8A-4147-A177-3AD203B41FA5}">
                      <a16:colId xmlns:a16="http://schemas.microsoft.com/office/drawing/2014/main" val="20006"/>
                    </a:ext>
                  </a:extLst>
                </a:gridCol>
              </a:tblGrid>
              <a:tr h="370850">
                <a:tc>
                  <a:txBody>
                    <a:bodyPr/>
                    <a:lstStyle/>
                    <a:p>
                      <a:pPr marL="0" marR="0" lvl="0" indent="0" algn="ctr" rtl="0">
                        <a:spcBef>
                          <a:spcPts val="0"/>
                        </a:spcBef>
                        <a:spcAft>
                          <a:spcPts val="0"/>
                        </a:spcAft>
                        <a:buNone/>
                      </a:pPr>
                      <a:r>
                        <a:rPr lang="en-US" sz="1800" b="0" u="none" strike="noStrike" cap="none">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800" b="0" u="none" strike="noStrike" cap="none">
                          <a:solidFill>
                            <a:schemeClr val="dk1"/>
                          </a:solidFill>
                        </a:rPr>
                        <a:t>5.67012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b="0" u="none" strike="noStrike" cap="none">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dirty="0">
                          <a:solidFill>
                            <a:schemeClr val="dk1"/>
                          </a:solidFill>
                        </a:rPr>
                        <a:t>-0.16</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b="0" u="none" strike="noStrike" cap="none">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b="0" u="none" strike="noStrike" cap="none">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b="0" u="none" strike="noStrike" cap="none">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b="0" u="none" strike="noStrike" cap="none">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dirty="0">
                          <a:solidFill>
                            <a:schemeClr val="dk1"/>
                          </a:solidFill>
                        </a:rPr>
                        <a:t>-4.1</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96" name="Google Shape;896;p67"/>
          <p:cNvSpPr txBox="1"/>
          <p:nvPr/>
        </p:nvSpPr>
        <p:spPr>
          <a:xfrm>
            <a:off x="1422400" y="2301425"/>
            <a:ext cx="57265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M</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How row-major works…</a:t>
            </a:r>
            <a:endParaRPr dirty="0"/>
          </a:p>
        </p:txBody>
      </p:sp>
      <p:graphicFrame>
        <p:nvGraphicFramePr>
          <p:cNvPr id="934" name="Google Shape;934;p71"/>
          <p:cNvGraphicFramePr/>
          <p:nvPr/>
        </p:nvGraphicFramePr>
        <p:xfrm>
          <a:off x="471055" y="2675136"/>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u="none" strike="noStrike" cap="none">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u="none" strike="noStrike" cap="none">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u="none" strike="noStrike" cap="none">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u="none" strike="noStrike" cap="none">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u="none" strike="noStrike" cap="none">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u="none" strike="noStrike" cap="none">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u="none" strike="noStrike" cap="none">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u="none" strike="noStrike" cap="none">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u="none" strike="noStrike" cap="none">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u="none" strike="noStrike" cap="none">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u="none" strike="noStrike" cap="none">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u="none" strike="noStrike" cap="none">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u="none" strike="noStrike" cap="none">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935" name="Google Shape;935;p71"/>
          <p:cNvSpPr txBox="1"/>
          <p:nvPr/>
        </p:nvSpPr>
        <p:spPr>
          <a:xfrm>
            <a:off x="0" y="1690688"/>
            <a:ext cx="1440873"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cxnSp>
        <p:nvCxnSpPr>
          <p:cNvPr id="936" name="Google Shape;936;p71"/>
          <p:cNvCxnSpPr/>
          <p:nvPr/>
        </p:nvCxnSpPr>
        <p:spPr>
          <a:xfrm rot="-5400000" flipH="1">
            <a:off x="1049778" y="2037965"/>
            <a:ext cx="634500" cy="535800"/>
          </a:xfrm>
          <a:prstGeom prst="curvedConnector3">
            <a:avLst>
              <a:gd name="adj1" fmla="val 50001"/>
            </a:avLst>
          </a:prstGeom>
          <a:noFill/>
          <a:ln w="9525" cap="flat" cmpd="sng">
            <a:solidFill>
              <a:schemeClr val="accent6"/>
            </a:solidFill>
            <a:prstDash val="solid"/>
            <a:miter lim="800000"/>
            <a:headEnd type="none" w="sm" len="sm"/>
            <a:tailEnd type="triangle" w="med" len="med"/>
          </a:ln>
        </p:spPr>
      </p:cxnSp>
      <p:sp>
        <p:nvSpPr>
          <p:cNvPr id="937" name="Google Shape;937;p71"/>
          <p:cNvSpPr txBox="1"/>
          <p:nvPr/>
        </p:nvSpPr>
        <p:spPr>
          <a:xfrm>
            <a:off x="452582" y="2646919"/>
            <a:ext cx="15886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938" name="Google Shape;938;p71"/>
          <p:cNvSpPr/>
          <p:nvPr/>
        </p:nvSpPr>
        <p:spPr>
          <a:xfrm rot="-1161181">
            <a:off x="1667850" y="2143222"/>
            <a:ext cx="516027" cy="507026"/>
          </a:xfrm>
          <a:custGeom>
            <a:avLst/>
            <a:gdLst/>
            <a:ahLst/>
            <a:cxnLst/>
            <a:rect l="l" t="t" r="r" b="b"/>
            <a:pathLst>
              <a:path w="692727" h="556109" extrusionOk="0">
                <a:moveTo>
                  <a:pt x="0" y="556109"/>
                </a:moveTo>
                <a:cubicBezTo>
                  <a:pt x="117764" y="291333"/>
                  <a:pt x="235528" y="26558"/>
                  <a:pt x="350982" y="1928"/>
                </a:cubicBezTo>
                <a:cubicBezTo>
                  <a:pt x="466436" y="-22702"/>
                  <a:pt x="579581" y="192813"/>
                  <a:pt x="692727" y="408328"/>
                </a:cubicBezTo>
              </a:path>
            </a:pathLst>
          </a:cu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9" name="Google Shape;939;p71"/>
          <p:cNvSpPr txBox="1"/>
          <p:nvPr/>
        </p:nvSpPr>
        <p:spPr>
          <a:xfrm>
            <a:off x="1937328" y="2408530"/>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M[0][1]</a:t>
            </a:r>
            <a:endParaRPr/>
          </a:p>
        </p:txBody>
      </p:sp>
      <p:sp>
        <p:nvSpPr>
          <p:cNvPr id="940" name="Google Shape;940;p71"/>
          <p:cNvSpPr txBox="1"/>
          <p:nvPr/>
        </p:nvSpPr>
        <p:spPr>
          <a:xfrm>
            <a:off x="3059020" y="239813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M[0][2]</a:t>
            </a:r>
            <a:endParaRPr/>
          </a:p>
        </p:txBody>
      </p:sp>
      <p:sp>
        <p:nvSpPr>
          <p:cNvPr id="941" name="Google Shape;941;p71"/>
          <p:cNvSpPr txBox="1"/>
          <p:nvPr/>
        </p:nvSpPr>
        <p:spPr>
          <a:xfrm>
            <a:off x="8913093" y="2426355"/>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M[0][6]</a:t>
            </a:r>
            <a:endParaRPr/>
          </a:p>
        </p:txBody>
      </p:sp>
      <p:sp>
        <p:nvSpPr>
          <p:cNvPr id="942" name="Google Shape;942;p71"/>
          <p:cNvSpPr txBox="1"/>
          <p:nvPr/>
        </p:nvSpPr>
        <p:spPr>
          <a:xfrm>
            <a:off x="6222473" y="2164745"/>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43" name="Google Shape;943;p71"/>
          <p:cNvSpPr txBox="1"/>
          <p:nvPr/>
        </p:nvSpPr>
        <p:spPr>
          <a:xfrm>
            <a:off x="430018" y="3048696"/>
            <a:ext cx="15886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cxnSp>
        <p:nvCxnSpPr>
          <p:cNvPr id="944" name="Google Shape;944;p71"/>
          <p:cNvCxnSpPr/>
          <p:nvPr/>
        </p:nvCxnSpPr>
        <p:spPr>
          <a:xfrm>
            <a:off x="1754909" y="3205018"/>
            <a:ext cx="39716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945" name="Google Shape;945;p71"/>
          <p:cNvCxnSpPr/>
          <p:nvPr/>
        </p:nvCxnSpPr>
        <p:spPr>
          <a:xfrm>
            <a:off x="1937328" y="5084618"/>
            <a:ext cx="315981" cy="0"/>
          </a:xfrm>
          <a:prstGeom prst="straightConnector1">
            <a:avLst/>
          </a:prstGeom>
          <a:noFill/>
          <a:ln w="9525" cap="flat" cmpd="sng">
            <a:solidFill>
              <a:srgbClr val="FF00FF"/>
            </a:solidFill>
            <a:prstDash val="solid"/>
            <a:miter lim="800000"/>
            <a:headEnd type="none" w="sm" len="sm"/>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How row-major works…</a:t>
            </a:r>
            <a:endParaRPr dirty="0"/>
          </a:p>
        </p:txBody>
      </p:sp>
      <p:graphicFrame>
        <p:nvGraphicFramePr>
          <p:cNvPr id="951" name="Google Shape;951;p72"/>
          <p:cNvGraphicFramePr/>
          <p:nvPr/>
        </p:nvGraphicFramePr>
        <p:xfrm>
          <a:off x="471055" y="2675136"/>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952" name="Google Shape;952;p72"/>
          <p:cNvSpPr txBox="1"/>
          <p:nvPr/>
        </p:nvSpPr>
        <p:spPr>
          <a:xfrm>
            <a:off x="0" y="1690688"/>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cxnSp>
        <p:nvCxnSpPr>
          <p:cNvPr id="953" name="Google Shape;953;p72"/>
          <p:cNvCxnSpPr/>
          <p:nvPr/>
        </p:nvCxnSpPr>
        <p:spPr>
          <a:xfrm rot="-5400000" flipH="1">
            <a:off x="1049778" y="2037965"/>
            <a:ext cx="634500" cy="535800"/>
          </a:xfrm>
          <a:prstGeom prst="curvedConnector3">
            <a:avLst>
              <a:gd name="adj1" fmla="val 50001"/>
            </a:avLst>
          </a:prstGeom>
          <a:noFill/>
          <a:ln w="9525" cap="flat" cmpd="sng">
            <a:solidFill>
              <a:schemeClr val="accent6"/>
            </a:solidFill>
            <a:prstDash val="solid"/>
            <a:miter lim="800000"/>
            <a:headEnd type="none" w="sm" len="sm"/>
            <a:tailEnd type="triangle" w="med" len="med"/>
          </a:ln>
        </p:spPr>
      </p:cxnSp>
      <p:sp>
        <p:nvSpPr>
          <p:cNvPr id="954" name="Google Shape;954;p72"/>
          <p:cNvSpPr txBox="1"/>
          <p:nvPr/>
        </p:nvSpPr>
        <p:spPr>
          <a:xfrm>
            <a:off x="443345" y="2668238"/>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955" name="Google Shape;955;p72"/>
          <p:cNvSpPr/>
          <p:nvPr/>
        </p:nvSpPr>
        <p:spPr>
          <a:xfrm rot="-1161181">
            <a:off x="1667850" y="2143222"/>
            <a:ext cx="516027" cy="507026"/>
          </a:xfrm>
          <a:custGeom>
            <a:avLst/>
            <a:gdLst/>
            <a:ahLst/>
            <a:cxnLst/>
            <a:rect l="l" t="t" r="r" b="b"/>
            <a:pathLst>
              <a:path w="692727" h="556109" extrusionOk="0">
                <a:moveTo>
                  <a:pt x="0" y="556109"/>
                </a:moveTo>
                <a:cubicBezTo>
                  <a:pt x="117764" y="291333"/>
                  <a:pt x="235528" y="26558"/>
                  <a:pt x="350982" y="1928"/>
                </a:cubicBezTo>
                <a:cubicBezTo>
                  <a:pt x="466436" y="-22702"/>
                  <a:pt x="579581" y="192813"/>
                  <a:pt x="692727" y="408328"/>
                </a:cubicBezTo>
              </a:path>
            </a:pathLst>
          </a:cu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6" name="Google Shape;956;p72"/>
          <p:cNvSpPr txBox="1"/>
          <p:nvPr/>
        </p:nvSpPr>
        <p:spPr>
          <a:xfrm>
            <a:off x="2018674" y="5314120"/>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M[6][1]</a:t>
            </a:r>
            <a:endParaRPr/>
          </a:p>
        </p:txBody>
      </p:sp>
      <p:sp>
        <p:nvSpPr>
          <p:cNvPr id="957" name="Google Shape;957;p72"/>
          <p:cNvSpPr txBox="1"/>
          <p:nvPr/>
        </p:nvSpPr>
        <p:spPr>
          <a:xfrm>
            <a:off x="3140366" y="530372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M[6][2]</a:t>
            </a:r>
            <a:endParaRPr/>
          </a:p>
        </p:txBody>
      </p:sp>
      <p:sp>
        <p:nvSpPr>
          <p:cNvPr id="958" name="Google Shape;958;p72"/>
          <p:cNvSpPr txBox="1"/>
          <p:nvPr/>
        </p:nvSpPr>
        <p:spPr>
          <a:xfrm>
            <a:off x="8994439" y="5331945"/>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M[6][6]</a:t>
            </a:r>
            <a:endParaRPr/>
          </a:p>
        </p:txBody>
      </p:sp>
      <p:sp>
        <p:nvSpPr>
          <p:cNvPr id="959" name="Google Shape;959;p72"/>
          <p:cNvSpPr txBox="1"/>
          <p:nvPr/>
        </p:nvSpPr>
        <p:spPr>
          <a:xfrm>
            <a:off x="6222473" y="2164745"/>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60" name="Google Shape;960;p72"/>
          <p:cNvSpPr txBox="1"/>
          <p:nvPr/>
        </p:nvSpPr>
        <p:spPr>
          <a:xfrm>
            <a:off x="443346" y="3030671"/>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cxnSp>
        <p:nvCxnSpPr>
          <p:cNvPr id="961" name="Google Shape;961;p72"/>
          <p:cNvCxnSpPr/>
          <p:nvPr/>
        </p:nvCxnSpPr>
        <p:spPr>
          <a:xfrm>
            <a:off x="1754909" y="3205018"/>
            <a:ext cx="39716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962" name="Google Shape;962;p72"/>
          <p:cNvCxnSpPr/>
          <p:nvPr/>
        </p:nvCxnSpPr>
        <p:spPr>
          <a:xfrm>
            <a:off x="1937328" y="5084618"/>
            <a:ext cx="315981" cy="0"/>
          </a:xfrm>
          <a:prstGeom prst="straightConnector1">
            <a:avLst/>
          </a:prstGeom>
          <a:noFill/>
          <a:ln w="9525" cap="flat" cmpd="sng">
            <a:solidFill>
              <a:srgbClr val="FF00FF"/>
            </a:solidFill>
            <a:prstDash val="solid"/>
            <a:miter lim="800000"/>
            <a:headEnd type="none" w="sm" len="sm"/>
            <a:tailEnd type="triangle" w="med" len="med"/>
          </a:ln>
        </p:spPr>
      </p:cxnSp>
      <p:sp>
        <p:nvSpPr>
          <p:cNvPr id="963" name="Google Shape;963;p72"/>
          <p:cNvSpPr/>
          <p:nvPr/>
        </p:nvSpPr>
        <p:spPr>
          <a:xfrm rot="5400000">
            <a:off x="969818" y="4805473"/>
            <a:ext cx="655782" cy="1708726"/>
          </a:xfrm>
          <a:prstGeom prst="rightBrace">
            <a:avLst>
              <a:gd name="adj1" fmla="val 8333"/>
              <a:gd name="adj2" fmla="val 50000"/>
            </a:avLst>
          </a:prstGeom>
          <a:noFill/>
          <a:ln w="9525"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64" name="Google Shape;964;p72"/>
          <p:cNvSpPr txBox="1"/>
          <p:nvPr/>
        </p:nvSpPr>
        <p:spPr>
          <a:xfrm>
            <a:off x="142271" y="6086406"/>
            <a:ext cx="1113532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BF9000"/>
                </a:solidFill>
                <a:latin typeface="Calibri"/>
                <a:ea typeface="Calibri"/>
                <a:cs typeface="Calibri"/>
                <a:sym typeface="Calibri"/>
              </a:rPr>
              <a:t>So you need another column for pointers, </a:t>
            </a:r>
            <a:r>
              <a:rPr lang="en-US" sz="1800" dirty="0">
                <a:solidFill>
                  <a:schemeClr val="accent6"/>
                </a:solidFill>
                <a:latin typeface="Calibri"/>
                <a:ea typeface="Calibri"/>
                <a:cs typeface="Calibri"/>
                <a:sym typeface="Calibri"/>
              </a:rPr>
              <a:t>and another cell for the initial pointer.</a:t>
            </a:r>
            <a:br>
              <a:rPr lang="en-US" sz="1800" dirty="0">
                <a:solidFill>
                  <a:srgbClr val="FF0000"/>
                </a:solidFill>
                <a:latin typeface="Calibri"/>
                <a:ea typeface="Calibri"/>
                <a:cs typeface="Calibri"/>
                <a:sym typeface="Calibri"/>
              </a:rPr>
            </a:br>
            <a:endParaRPr sz="1800" dirty="0">
              <a:solidFill>
                <a:srgbClr val="FF0000"/>
              </a:solidFill>
              <a:latin typeface="Calibri"/>
              <a:ea typeface="Calibri"/>
              <a:cs typeface="Calibri"/>
              <a:sym typeface="Calibri"/>
            </a:endParaRPr>
          </a:p>
        </p:txBody>
      </p:sp>
      <p:sp>
        <p:nvSpPr>
          <p:cNvPr id="965" name="Google Shape;965;p72"/>
          <p:cNvSpPr txBox="1"/>
          <p:nvPr/>
        </p:nvSpPr>
        <p:spPr>
          <a:xfrm>
            <a:off x="2082275" y="2422352"/>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M[0][1]</a:t>
            </a:r>
            <a:endParaRPr/>
          </a:p>
        </p:txBody>
      </p:sp>
      <p:sp>
        <p:nvSpPr>
          <p:cNvPr id="966" name="Google Shape;966;p72"/>
          <p:cNvSpPr txBox="1"/>
          <p:nvPr/>
        </p:nvSpPr>
        <p:spPr>
          <a:xfrm>
            <a:off x="3203967" y="2411959"/>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M[0][2]</a:t>
            </a:r>
            <a:endParaRPr/>
          </a:p>
        </p:txBody>
      </p:sp>
      <p:sp>
        <p:nvSpPr>
          <p:cNvPr id="967" name="Google Shape;967;p72"/>
          <p:cNvSpPr txBox="1"/>
          <p:nvPr/>
        </p:nvSpPr>
        <p:spPr>
          <a:xfrm>
            <a:off x="9058040" y="244017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M[0][6]</a:t>
            </a:r>
            <a:endParaRPr/>
          </a:p>
        </p:txBody>
      </p:sp>
      <p:sp>
        <p:nvSpPr>
          <p:cNvPr id="968" name="Google Shape;968;p72"/>
          <p:cNvSpPr txBox="1"/>
          <p:nvPr/>
        </p:nvSpPr>
        <p:spPr>
          <a:xfrm>
            <a:off x="6367420" y="2178567"/>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69" name="Google Shape;969;p72"/>
          <p:cNvSpPr/>
          <p:nvPr/>
        </p:nvSpPr>
        <p:spPr>
          <a:xfrm>
            <a:off x="72548" y="2019497"/>
            <a:ext cx="4758070" cy="4141158"/>
          </a:xfrm>
          <a:custGeom>
            <a:avLst/>
            <a:gdLst/>
            <a:ahLst/>
            <a:cxnLst/>
            <a:rect l="l" t="t" r="r" b="b"/>
            <a:pathLst>
              <a:path w="4758070" h="4141158" extrusionOk="0">
                <a:moveTo>
                  <a:pt x="647888" y="86394"/>
                </a:moveTo>
                <a:cubicBezTo>
                  <a:pt x="460852" y="-24442"/>
                  <a:pt x="273816" y="-135278"/>
                  <a:pt x="195307" y="483558"/>
                </a:cubicBezTo>
                <a:cubicBezTo>
                  <a:pt x="116798" y="1102394"/>
                  <a:pt x="-191081" y="3228297"/>
                  <a:pt x="176834" y="3799412"/>
                </a:cubicBezTo>
                <a:cubicBezTo>
                  <a:pt x="544749" y="4370527"/>
                  <a:pt x="2402797" y="3910248"/>
                  <a:pt x="2402797" y="3910248"/>
                </a:cubicBezTo>
                <a:cubicBezTo>
                  <a:pt x="3095524" y="3924102"/>
                  <a:pt x="3940652" y="3844054"/>
                  <a:pt x="4333197" y="3882539"/>
                </a:cubicBezTo>
                <a:cubicBezTo>
                  <a:pt x="4725742" y="3921024"/>
                  <a:pt x="4741906" y="4031091"/>
                  <a:pt x="4758070" y="4141158"/>
                </a:cubicBezTo>
              </a:path>
            </a:pathLst>
          </a:cu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How row-major works…</a:t>
            </a:r>
            <a:endParaRPr dirty="0"/>
          </a:p>
        </p:txBody>
      </p:sp>
      <p:graphicFrame>
        <p:nvGraphicFramePr>
          <p:cNvPr id="975" name="Google Shape;975;p73"/>
          <p:cNvGraphicFramePr/>
          <p:nvPr/>
        </p:nvGraphicFramePr>
        <p:xfrm>
          <a:off x="471055" y="2675136"/>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976" name="Google Shape;976;p73"/>
          <p:cNvSpPr txBox="1"/>
          <p:nvPr/>
        </p:nvSpPr>
        <p:spPr>
          <a:xfrm>
            <a:off x="0" y="1690688"/>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cxnSp>
        <p:nvCxnSpPr>
          <p:cNvPr id="977" name="Google Shape;977;p73"/>
          <p:cNvCxnSpPr/>
          <p:nvPr/>
        </p:nvCxnSpPr>
        <p:spPr>
          <a:xfrm rot="-5400000" flipH="1">
            <a:off x="1049778" y="2037965"/>
            <a:ext cx="634500" cy="535800"/>
          </a:xfrm>
          <a:prstGeom prst="curvedConnector3">
            <a:avLst>
              <a:gd name="adj1" fmla="val 50001"/>
            </a:avLst>
          </a:prstGeom>
          <a:noFill/>
          <a:ln w="9525" cap="flat" cmpd="sng">
            <a:solidFill>
              <a:schemeClr val="accent6"/>
            </a:solidFill>
            <a:prstDash val="solid"/>
            <a:miter lim="800000"/>
            <a:headEnd type="none" w="sm" len="sm"/>
            <a:tailEnd type="triangle" w="med" len="med"/>
          </a:ln>
        </p:spPr>
      </p:cxnSp>
      <p:sp>
        <p:nvSpPr>
          <p:cNvPr id="978" name="Google Shape;978;p73"/>
          <p:cNvSpPr txBox="1"/>
          <p:nvPr/>
        </p:nvSpPr>
        <p:spPr>
          <a:xfrm>
            <a:off x="443345" y="2668238"/>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979" name="Google Shape;979;p73"/>
          <p:cNvSpPr/>
          <p:nvPr/>
        </p:nvSpPr>
        <p:spPr>
          <a:xfrm rot="-1161181">
            <a:off x="1667850" y="2143222"/>
            <a:ext cx="516027" cy="507026"/>
          </a:xfrm>
          <a:custGeom>
            <a:avLst/>
            <a:gdLst/>
            <a:ahLst/>
            <a:cxnLst/>
            <a:rect l="l" t="t" r="r" b="b"/>
            <a:pathLst>
              <a:path w="692727" h="556109" extrusionOk="0">
                <a:moveTo>
                  <a:pt x="0" y="556109"/>
                </a:moveTo>
                <a:cubicBezTo>
                  <a:pt x="117764" y="291333"/>
                  <a:pt x="235528" y="26558"/>
                  <a:pt x="350982" y="1928"/>
                </a:cubicBezTo>
                <a:cubicBezTo>
                  <a:pt x="466436" y="-22702"/>
                  <a:pt x="579581" y="192813"/>
                  <a:pt x="692727" y="408328"/>
                </a:cubicBezTo>
              </a:path>
            </a:pathLst>
          </a:cu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73"/>
          <p:cNvSpPr txBox="1"/>
          <p:nvPr/>
        </p:nvSpPr>
        <p:spPr>
          <a:xfrm>
            <a:off x="2018674" y="5314120"/>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M[6][1]</a:t>
            </a:r>
            <a:endParaRPr/>
          </a:p>
        </p:txBody>
      </p:sp>
      <p:sp>
        <p:nvSpPr>
          <p:cNvPr id="981" name="Google Shape;981;p73"/>
          <p:cNvSpPr txBox="1"/>
          <p:nvPr/>
        </p:nvSpPr>
        <p:spPr>
          <a:xfrm>
            <a:off x="3140366" y="530372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M[6][2]</a:t>
            </a:r>
            <a:endParaRPr/>
          </a:p>
        </p:txBody>
      </p:sp>
      <p:sp>
        <p:nvSpPr>
          <p:cNvPr id="982" name="Google Shape;982;p73"/>
          <p:cNvSpPr txBox="1"/>
          <p:nvPr/>
        </p:nvSpPr>
        <p:spPr>
          <a:xfrm>
            <a:off x="8994439" y="5331945"/>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M[6][6]</a:t>
            </a:r>
            <a:endParaRPr/>
          </a:p>
        </p:txBody>
      </p:sp>
      <p:sp>
        <p:nvSpPr>
          <p:cNvPr id="983" name="Google Shape;983;p73"/>
          <p:cNvSpPr txBox="1"/>
          <p:nvPr/>
        </p:nvSpPr>
        <p:spPr>
          <a:xfrm>
            <a:off x="6222473" y="2164745"/>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84" name="Google Shape;984;p73"/>
          <p:cNvSpPr txBox="1"/>
          <p:nvPr/>
        </p:nvSpPr>
        <p:spPr>
          <a:xfrm>
            <a:off x="443346" y="3030671"/>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cxnSp>
        <p:nvCxnSpPr>
          <p:cNvPr id="985" name="Google Shape;985;p73"/>
          <p:cNvCxnSpPr/>
          <p:nvPr/>
        </p:nvCxnSpPr>
        <p:spPr>
          <a:xfrm>
            <a:off x="1754909" y="3205018"/>
            <a:ext cx="39716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986" name="Google Shape;986;p73"/>
          <p:cNvCxnSpPr/>
          <p:nvPr/>
        </p:nvCxnSpPr>
        <p:spPr>
          <a:xfrm>
            <a:off x="1937328" y="5084618"/>
            <a:ext cx="315981" cy="0"/>
          </a:xfrm>
          <a:prstGeom prst="straightConnector1">
            <a:avLst/>
          </a:prstGeom>
          <a:noFill/>
          <a:ln w="9525" cap="flat" cmpd="sng">
            <a:solidFill>
              <a:srgbClr val="FF00FF"/>
            </a:solidFill>
            <a:prstDash val="solid"/>
            <a:miter lim="800000"/>
            <a:headEnd type="none" w="sm" len="sm"/>
            <a:tailEnd type="triangle" w="med" len="med"/>
          </a:ln>
        </p:spPr>
      </p:cxnSp>
      <p:sp>
        <p:nvSpPr>
          <p:cNvPr id="987" name="Google Shape;987;p73"/>
          <p:cNvSpPr/>
          <p:nvPr/>
        </p:nvSpPr>
        <p:spPr>
          <a:xfrm rot="5400000">
            <a:off x="969818" y="4805473"/>
            <a:ext cx="655782" cy="1708726"/>
          </a:xfrm>
          <a:prstGeom prst="rightBrace">
            <a:avLst>
              <a:gd name="adj1" fmla="val 8333"/>
              <a:gd name="adj2" fmla="val 50000"/>
            </a:avLst>
          </a:prstGeom>
          <a:noFill/>
          <a:ln w="9525"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73"/>
          <p:cNvSpPr txBox="1"/>
          <p:nvPr/>
        </p:nvSpPr>
        <p:spPr>
          <a:xfrm>
            <a:off x="142270" y="6086406"/>
            <a:ext cx="1204972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BF9000"/>
                </a:solidFill>
                <a:latin typeface="Calibri"/>
                <a:ea typeface="Calibri"/>
                <a:cs typeface="Calibri"/>
                <a:sym typeface="Calibri"/>
              </a:rPr>
              <a:t>So you need another column for pointers, </a:t>
            </a:r>
            <a:r>
              <a:rPr lang="en-US" sz="1600" dirty="0">
                <a:solidFill>
                  <a:schemeClr val="accent6"/>
                </a:solidFill>
                <a:latin typeface="Calibri"/>
                <a:ea typeface="Calibri"/>
                <a:cs typeface="Calibri"/>
                <a:sym typeface="Calibri"/>
              </a:rPr>
              <a:t>and another cell for the initial pointer.</a:t>
            </a: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Assumed </a:t>
            </a:r>
            <a:r>
              <a:rPr lang="en-US" sz="1600" dirty="0">
                <a:solidFill>
                  <a:srgbClr val="FF0000"/>
                </a:solidFill>
                <a:latin typeface="Calibri"/>
                <a:ea typeface="Calibri"/>
                <a:cs typeface="Calibri"/>
                <a:sym typeface="Calibri"/>
              </a:rPr>
              <a:t>array size: 49 * 8 = 392 bytes . </a:t>
            </a:r>
            <a:r>
              <a:rPr lang="en-US" sz="1600" b="1" dirty="0">
                <a:solidFill>
                  <a:srgbClr val="8603FE"/>
                </a:solidFill>
                <a:latin typeface="Calibri"/>
                <a:ea typeface="Calibri"/>
                <a:cs typeface="Calibri"/>
                <a:sym typeface="Calibri"/>
              </a:rPr>
              <a:t>Real size</a:t>
            </a:r>
            <a:r>
              <a:rPr lang="en-US" sz="1600" dirty="0">
                <a:solidFill>
                  <a:srgbClr val="7030A0"/>
                </a:solidFill>
                <a:latin typeface="Calibri"/>
                <a:ea typeface="Calibri"/>
                <a:cs typeface="Calibri"/>
                <a:sym typeface="Calibri"/>
              </a:rPr>
              <a:t>:</a:t>
            </a:r>
            <a:r>
              <a:rPr lang="en-US" sz="1600" dirty="0">
                <a:solidFill>
                  <a:srgbClr val="FF0000"/>
                </a:solidFill>
                <a:latin typeface="Calibri"/>
                <a:ea typeface="Calibri"/>
                <a:cs typeface="Calibri"/>
                <a:sym typeface="Calibri"/>
              </a:rPr>
              <a:t> </a:t>
            </a:r>
            <a:r>
              <a:rPr lang="en-US" sz="1600" b="1" dirty="0">
                <a:solidFill>
                  <a:schemeClr val="dk1"/>
                </a:solidFill>
                <a:latin typeface="Calibri"/>
                <a:ea typeface="Calibri"/>
                <a:cs typeface="Calibri"/>
                <a:sym typeface="Calibri"/>
              </a:rPr>
              <a:t>49* 8 for data </a:t>
            </a:r>
            <a:r>
              <a:rPr lang="en-US" sz="1600" dirty="0">
                <a:solidFill>
                  <a:schemeClr val="accent1"/>
                </a:solidFill>
                <a:latin typeface="Calibri"/>
                <a:ea typeface="Calibri"/>
                <a:cs typeface="Calibri"/>
                <a:sym typeface="Calibri"/>
              </a:rPr>
              <a:t>+</a:t>
            </a:r>
            <a:r>
              <a:rPr lang="en-US" sz="1600" dirty="0">
                <a:solidFill>
                  <a:srgbClr val="FF0000"/>
                </a:solidFill>
                <a:latin typeface="Calibri"/>
                <a:ea typeface="Calibri"/>
                <a:cs typeface="Calibri"/>
                <a:sym typeface="Calibri"/>
              </a:rPr>
              <a:t>  </a:t>
            </a:r>
            <a:r>
              <a:rPr lang="en-US" sz="1600" dirty="0">
                <a:solidFill>
                  <a:srgbClr val="BF9000"/>
                </a:solidFill>
                <a:latin typeface="Calibri"/>
                <a:ea typeface="Calibri"/>
                <a:cs typeface="Calibri"/>
                <a:sym typeface="Calibri"/>
              </a:rPr>
              <a:t>7*8 for row references </a:t>
            </a:r>
            <a:r>
              <a:rPr lang="en-US" sz="1600" dirty="0">
                <a:solidFill>
                  <a:schemeClr val="dk1"/>
                </a:solidFill>
                <a:latin typeface="Calibri"/>
                <a:ea typeface="Calibri"/>
                <a:cs typeface="Calibri"/>
                <a:sym typeface="Calibri"/>
              </a:rPr>
              <a:t>+</a:t>
            </a:r>
            <a:r>
              <a:rPr lang="en-US" sz="1600" dirty="0">
                <a:solidFill>
                  <a:srgbClr val="BF9000"/>
                </a:solidFill>
                <a:latin typeface="Calibri"/>
                <a:ea typeface="Calibri"/>
                <a:cs typeface="Calibri"/>
                <a:sym typeface="Calibri"/>
              </a:rPr>
              <a:t> </a:t>
            </a:r>
            <a:r>
              <a:rPr lang="en-US" sz="1600" dirty="0">
                <a:solidFill>
                  <a:schemeClr val="accent6"/>
                </a:solidFill>
                <a:latin typeface="Calibri"/>
                <a:ea typeface="Calibri"/>
                <a:cs typeface="Calibri"/>
                <a:sym typeface="Calibri"/>
              </a:rPr>
              <a:t>1*8 for initial reference = 456 bytes!</a:t>
            </a:r>
            <a:endParaRPr sz="1600" dirty="0"/>
          </a:p>
        </p:txBody>
      </p:sp>
      <p:sp>
        <p:nvSpPr>
          <p:cNvPr id="989" name="Google Shape;989;p73"/>
          <p:cNvSpPr txBox="1"/>
          <p:nvPr/>
        </p:nvSpPr>
        <p:spPr>
          <a:xfrm>
            <a:off x="2082275" y="2422352"/>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M[0][1]</a:t>
            </a:r>
            <a:endParaRPr/>
          </a:p>
        </p:txBody>
      </p:sp>
      <p:sp>
        <p:nvSpPr>
          <p:cNvPr id="990" name="Google Shape;990;p73"/>
          <p:cNvSpPr txBox="1"/>
          <p:nvPr/>
        </p:nvSpPr>
        <p:spPr>
          <a:xfrm>
            <a:off x="3203967" y="2411959"/>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M[0][2]</a:t>
            </a:r>
            <a:endParaRPr/>
          </a:p>
        </p:txBody>
      </p:sp>
      <p:sp>
        <p:nvSpPr>
          <p:cNvPr id="991" name="Google Shape;991;p73"/>
          <p:cNvSpPr txBox="1"/>
          <p:nvPr/>
        </p:nvSpPr>
        <p:spPr>
          <a:xfrm>
            <a:off x="9058040" y="244017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M[0][6]</a:t>
            </a:r>
            <a:endParaRPr/>
          </a:p>
        </p:txBody>
      </p:sp>
      <p:sp>
        <p:nvSpPr>
          <p:cNvPr id="992" name="Google Shape;992;p73"/>
          <p:cNvSpPr txBox="1"/>
          <p:nvPr/>
        </p:nvSpPr>
        <p:spPr>
          <a:xfrm>
            <a:off x="6367420" y="2178567"/>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93" name="Google Shape;993;p73"/>
          <p:cNvSpPr/>
          <p:nvPr/>
        </p:nvSpPr>
        <p:spPr>
          <a:xfrm>
            <a:off x="72548" y="2019497"/>
            <a:ext cx="4758070" cy="4141158"/>
          </a:xfrm>
          <a:custGeom>
            <a:avLst/>
            <a:gdLst/>
            <a:ahLst/>
            <a:cxnLst/>
            <a:rect l="l" t="t" r="r" b="b"/>
            <a:pathLst>
              <a:path w="4758070" h="4141158" extrusionOk="0">
                <a:moveTo>
                  <a:pt x="647888" y="86394"/>
                </a:moveTo>
                <a:cubicBezTo>
                  <a:pt x="460852" y="-24442"/>
                  <a:pt x="273816" y="-135278"/>
                  <a:pt x="195307" y="483558"/>
                </a:cubicBezTo>
                <a:cubicBezTo>
                  <a:pt x="116798" y="1102394"/>
                  <a:pt x="-191081" y="3228297"/>
                  <a:pt x="176834" y="3799412"/>
                </a:cubicBezTo>
                <a:cubicBezTo>
                  <a:pt x="544749" y="4370527"/>
                  <a:pt x="2402797" y="3910248"/>
                  <a:pt x="2402797" y="3910248"/>
                </a:cubicBezTo>
                <a:cubicBezTo>
                  <a:pt x="3095524" y="3924102"/>
                  <a:pt x="3940652" y="3844054"/>
                  <a:pt x="4333197" y="3882539"/>
                </a:cubicBezTo>
                <a:cubicBezTo>
                  <a:pt x="4725742" y="3921024"/>
                  <a:pt x="4741906" y="4031091"/>
                  <a:pt x="4758070" y="4141158"/>
                </a:cubicBezTo>
              </a:path>
            </a:pathLst>
          </a:cu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3EE1-B771-3B4F-89D6-FC5E3A2B723B}"/>
              </a:ext>
            </a:extLst>
          </p:cNvPr>
          <p:cNvSpPr>
            <a:spLocks noGrp="1"/>
          </p:cNvSpPr>
          <p:nvPr>
            <p:ph type="title"/>
          </p:nvPr>
        </p:nvSpPr>
        <p:spPr/>
        <p:txBody>
          <a:bodyPr/>
          <a:lstStyle/>
          <a:p>
            <a:pPr algn="ctr"/>
            <a:r>
              <a:rPr lang="en-US" dirty="0"/>
              <a:t>Tower of “core” CS courses</a:t>
            </a:r>
          </a:p>
        </p:txBody>
      </p:sp>
      <p:sp>
        <p:nvSpPr>
          <p:cNvPr id="4" name="Rounded Rectangle 3">
            <a:extLst>
              <a:ext uri="{FF2B5EF4-FFF2-40B4-BE49-F238E27FC236}">
                <a16:creationId xmlns:a16="http://schemas.microsoft.com/office/drawing/2014/main" id="{94408141-5FF8-7348-958B-C670E7E3C23E}"/>
              </a:ext>
            </a:extLst>
          </p:cNvPr>
          <p:cNvSpPr/>
          <p:nvPr/>
        </p:nvSpPr>
        <p:spPr>
          <a:xfrm>
            <a:off x="3061253"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131</a:t>
            </a:r>
          </a:p>
        </p:txBody>
      </p:sp>
      <p:sp>
        <p:nvSpPr>
          <p:cNvPr id="5" name="Rounded Rectangle 4">
            <a:extLst>
              <a:ext uri="{FF2B5EF4-FFF2-40B4-BE49-F238E27FC236}">
                <a16:creationId xmlns:a16="http://schemas.microsoft.com/office/drawing/2014/main" id="{804C8EBB-0D81-CC45-81EC-C3BB02564771}"/>
              </a:ext>
            </a:extLst>
          </p:cNvPr>
          <p:cNvSpPr/>
          <p:nvPr/>
        </p:nvSpPr>
        <p:spPr>
          <a:xfrm>
            <a:off x="5791201"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250</a:t>
            </a:r>
          </a:p>
        </p:txBody>
      </p:sp>
      <p:sp>
        <p:nvSpPr>
          <p:cNvPr id="6" name="Rounded Rectangle 5">
            <a:extLst>
              <a:ext uri="{FF2B5EF4-FFF2-40B4-BE49-F238E27FC236}">
                <a16:creationId xmlns:a16="http://schemas.microsoft.com/office/drawing/2014/main" id="{727AA041-3B2F-154B-B6F3-B473920D7FED}"/>
              </a:ext>
            </a:extLst>
          </p:cNvPr>
          <p:cNvSpPr/>
          <p:nvPr/>
        </p:nvSpPr>
        <p:spPr>
          <a:xfrm>
            <a:off x="3061253"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132</a:t>
            </a:r>
          </a:p>
        </p:txBody>
      </p:sp>
      <p:sp>
        <p:nvSpPr>
          <p:cNvPr id="7" name="Rounded Rectangle 6">
            <a:extLst>
              <a:ext uri="{FF2B5EF4-FFF2-40B4-BE49-F238E27FC236}">
                <a16:creationId xmlns:a16="http://schemas.microsoft.com/office/drawing/2014/main" id="{AE9E4818-9FE4-2441-90E1-F82052604959}"/>
              </a:ext>
            </a:extLst>
          </p:cNvPr>
          <p:cNvSpPr/>
          <p:nvPr/>
        </p:nvSpPr>
        <p:spPr>
          <a:xfrm>
            <a:off x="5791201"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216</a:t>
            </a:r>
          </a:p>
        </p:txBody>
      </p:sp>
      <p:sp>
        <p:nvSpPr>
          <p:cNvPr id="8" name="Rounded Rectangle 7">
            <a:extLst>
              <a:ext uri="{FF2B5EF4-FFF2-40B4-BE49-F238E27FC236}">
                <a16:creationId xmlns:a16="http://schemas.microsoft.com/office/drawing/2014/main" id="{D3442D61-B10E-174B-994B-9A0F8E575981}"/>
              </a:ext>
            </a:extLst>
          </p:cNvPr>
          <p:cNvSpPr/>
          <p:nvPr/>
        </p:nvSpPr>
        <p:spPr>
          <a:xfrm>
            <a:off x="3061253"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330</a:t>
            </a:r>
          </a:p>
        </p:txBody>
      </p:sp>
      <p:sp>
        <p:nvSpPr>
          <p:cNvPr id="9" name="Rounded Rectangle 8">
            <a:extLst>
              <a:ext uri="{FF2B5EF4-FFF2-40B4-BE49-F238E27FC236}">
                <a16:creationId xmlns:a16="http://schemas.microsoft.com/office/drawing/2014/main" id="{F8386B75-5F06-BC44-B446-DE3AB981D5B6}"/>
              </a:ext>
            </a:extLst>
          </p:cNvPr>
          <p:cNvSpPr/>
          <p:nvPr/>
        </p:nvSpPr>
        <p:spPr>
          <a:xfrm>
            <a:off x="5791201"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351</a:t>
            </a:r>
          </a:p>
        </p:txBody>
      </p:sp>
      <p:sp>
        <p:nvSpPr>
          <p:cNvPr id="10" name="Rounded Rectangle 9">
            <a:extLst>
              <a:ext uri="{FF2B5EF4-FFF2-40B4-BE49-F238E27FC236}">
                <a16:creationId xmlns:a16="http://schemas.microsoft.com/office/drawing/2014/main" id="{79231863-71A9-EE4B-8001-3AB8E8506EC2}"/>
              </a:ext>
            </a:extLst>
          </p:cNvPr>
          <p:cNvSpPr/>
          <p:nvPr/>
        </p:nvSpPr>
        <p:spPr>
          <a:xfrm>
            <a:off x="3061253"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accent5">
                    <a:lumMod val="75000"/>
                  </a:schemeClr>
                </a:solidFill>
              </a:rPr>
              <a:t>420</a:t>
            </a:r>
          </a:p>
        </p:txBody>
      </p:sp>
      <p:sp>
        <p:nvSpPr>
          <p:cNvPr id="11" name="Rounded Rectangle 10">
            <a:extLst>
              <a:ext uri="{FF2B5EF4-FFF2-40B4-BE49-F238E27FC236}">
                <a16:creationId xmlns:a16="http://schemas.microsoft.com/office/drawing/2014/main" id="{340A2BAC-3F90-8946-9168-31A8DCF35D3E}"/>
              </a:ext>
            </a:extLst>
          </p:cNvPr>
          <p:cNvSpPr/>
          <p:nvPr/>
        </p:nvSpPr>
        <p:spPr>
          <a:xfrm>
            <a:off x="5791201"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451</a:t>
            </a:r>
          </a:p>
        </p:txBody>
      </p:sp>
    </p:spTree>
    <p:extLst>
      <p:ext uri="{BB962C8B-B14F-4D97-AF65-F5344CB8AC3E}">
        <p14:creationId xmlns:p14="http://schemas.microsoft.com/office/powerpoint/2010/main" val="1959110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How row-major works…</a:t>
            </a:r>
            <a:endParaRPr/>
          </a:p>
        </p:txBody>
      </p:sp>
      <p:graphicFrame>
        <p:nvGraphicFramePr>
          <p:cNvPr id="975" name="Google Shape;975;p73"/>
          <p:cNvGraphicFramePr/>
          <p:nvPr/>
        </p:nvGraphicFramePr>
        <p:xfrm>
          <a:off x="471055" y="2675136"/>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976" name="Google Shape;976;p73"/>
          <p:cNvSpPr txBox="1"/>
          <p:nvPr/>
        </p:nvSpPr>
        <p:spPr>
          <a:xfrm>
            <a:off x="0" y="1690688"/>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cxnSp>
        <p:nvCxnSpPr>
          <p:cNvPr id="977" name="Google Shape;977;p73"/>
          <p:cNvCxnSpPr/>
          <p:nvPr/>
        </p:nvCxnSpPr>
        <p:spPr>
          <a:xfrm rot="-5400000" flipH="1">
            <a:off x="1049778" y="2037965"/>
            <a:ext cx="634500" cy="535800"/>
          </a:xfrm>
          <a:prstGeom prst="curvedConnector3">
            <a:avLst>
              <a:gd name="adj1" fmla="val 50001"/>
            </a:avLst>
          </a:prstGeom>
          <a:noFill/>
          <a:ln w="9525" cap="flat" cmpd="sng">
            <a:solidFill>
              <a:schemeClr val="accent6"/>
            </a:solidFill>
            <a:prstDash val="solid"/>
            <a:miter lim="800000"/>
            <a:headEnd type="none" w="sm" len="sm"/>
            <a:tailEnd type="triangle" w="med" len="med"/>
          </a:ln>
        </p:spPr>
      </p:cxnSp>
      <p:sp>
        <p:nvSpPr>
          <p:cNvPr id="978" name="Google Shape;978;p73"/>
          <p:cNvSpPr txBox="1"/>
          <p:nvPr/>
        </p:nvSpPr>
        <p:spPr>
          <a:xfrm>
            <a:off x="443345" y="2668238"/>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979" name="Google Shape;979;p73"/>
          <p:cNvSpPr/>
          <p:nvPr/>
        </p:nvSpPr>
        <p:spPr>
          <a:xfrm rot="-1161181">
            <a:off x="1667850" y="2143222"/>
            <a:ext cx="516027" cy="507026"/>
          </a:xfrm>
          <a:custGeom>
            <a:avLst/>
            <a:gdLst/>
            <a:ahLst/>
            <a:cxnLst/>
            <a:rect l="l" t="t" r="r" b="b"/>
            <a:pathLst>
              <a:path w="692727" h="556109" extrusionOk="0">
                <a:moveTo>
                  <a:pt x="0" y="556109"/>
                </a:moveTo>
                <a:cubicBezTo>
                  <a:pt x="117764" y="291333"/>
                  <a:pt x="235528" y="26558"/>
                  <a:pt x="350982" y="1928"/>
                </a:cubicBezTo>
                <a:cubicBezTo>
                  <a:pt x="466436" y="-22702"/>
                  <a:pt x="579581" y="192813"/>
                  <a:pt x="692727" y="408328"/>
                </a:cubicBezTo>
              </a:path>
            </a:pathLst>
          </a:cu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73"/>
          <p:cNvSpPr txBox="1"/>
          <p:nvPr/>
        </p:nvSpPr>
        <p:spPr>
          <a:xfrm>
            <a:off x="2018674" y="5314120"/>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M[6][1]</a:t>
            </a:r>
            <a:endParaRPr/>
          </a:p>
        </p:txBody>
      </p:sp>
      <p:sp>
        <p:nvSpPr>
          <p:cNvPr id="981" name="Google Shape;981;p73"/>
          <p:cNvSpPr txBox="1"/>
          <p:nvPr/>
        </p:nvSpPr>
        <p:spPr>
          <a:xfrm>
            <a:off x="3140366" y="530372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M[6][2]</a:t>
            </a:r>
            <a:endParaRPr/>
          </a:p>
        </p:txBody>
      </p:sp>
      <p:sp>
        <p:nvSpPr>
          <p:cNvPr id="982" name="Google Shape;982;p73"/>
          <p:cNvSpPr txBox="1"/>
          <p:nvPr/>
        </p:nvSpPr>
        <p:spPr>
          <a:xfrm>
            <a:off x="8994439" y="5331945"/>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FF00FF"/>
                </a:solidFill>
                <a:latin typeface="Calibri"/>
                <a:ea typeface="Calibri"/>
                <a:cs typeface="Calibri"/>
                <a:sym typeface="Calibri"/>
              </a:rPr>
              <a:t>double M[6][6]</a:t>
            </a:r>
            <a:endParaRPr/>
          </a:p>
        </p:txBody>
      </p:sp>
      <p:sp>
        <p:nvSpPr>
          <p:cNvPr id="983" name="Google Shape;983;p73"/>
          <p:cNvSpPr txBox="1"/>
          <p:nvPr/>
        </p:nvSpPr>
        <p:spPr>
          <a:xfrm>
            <a:off x="6222473" y="2164745"/>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84" name="Google Shape;984;p73"/>
          <p:cNvSpPr txBox="1"/>
          <p:nvPr/>
        </p:nvSpPr>
        <p:spPr>
          <a:xfrm>
            <a:off x="443346" y="3030671"/>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cxnSp>
        <p:nvCxnSpPr>
          <p:cNvPr id="985" name="Google Shape;985;p73"/>
          <p:cNvCxnSpPr/>
          <p:nvPr/>
        </p:nvCxnSpPr>
        <p:spPr>
          <a:xfrm>
            <a:off x="1754909" y="3205018"/>
            <a:ext cx="39716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986" name="Google Shape;986;p73"/>
          <p:cNvCxnSpPr/>
          <p:nvPr/>
        </p:nvCxnSpPr>
        <p:spPr>
          <a:xfrm>
            <a:off x="1937328" y="5084618"/>
            <a:ext cx="315981" cy="0"/>
          </a:xfrm>
          <a:prstGeom prst="straightConnector1">
            <a:avLst/>
          </a:prstGeom>
          <a:noFill/>
          <a:ln w="9525" cap="flat" cmpd="sng">
            <a:solidFill>
              <a:srgbClr val="FF00FF"/>
            </a:solidFill>
            <a:prstDash val="solid"/>
            <a:miter lim="800000"/>
            <a:headEnd type="none" w="sm" len="sm"/>
            <a:tailEnd type="triangle" w="med" len="med"/>
          </a:ln>
        </p:spPr>
      </p:cxnSp>
      <p:sp>
        <p:nvSpPr>
          <p:cNvPr id="987" name="Google Shape;987;p73"/>
          <p:cNvSpPr/>
          <p:nvPr/>
        </p:nvSpPr>
        <p:spPr>
          <a:xfrm rot="5400000">
            <a:off x="969818" y="4805473"/>
            <a:ext cx="655782" cy="1708726"/>
          </a:xfrm>
          <a:prstGeom prst="rightBrace">
            <a:avLst>
              <a:gd name="adj1" fmla="val 8333"/>
              <a:gd name="adj2" fmla="val 50000"/>
            </a:avLst>
          </a:prstGeom>
          <a:noFill/>
          <a:ln w="9525"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73"/>
          <p:cNvSpPr txBox="1"/>
          <p:nvPr/>
        </p:nvSpPr>
        <p:spPr>
          <a:xfrm>
            <a:off x="142270" y="6086406"/>
            <a:ext cx="1204972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BF9000"/>
                </a:solidFill>
                <a:latin typeface="Calibri"/>
                <a:ea typeface="Calibri"/>
                <a:cs typeface="Calibri"/>
                <a:sym typeface="Calibri"/>
              </a:rPr>
              <a:t>So you need another column for pointers, </a:t>
            </a:r>
            <a:r>
              <a:rPr lang="en-US" sz="1600" dirty="0">
                <a:solidFill>
                  <a:schemeClr val="accent6"/>
                </a:solidFill>
                <a:latin typeface="Calibri"/>
                <a:ea typeface="Calibri"/>
                <a:cs typeface="Calibri"/>
                <a:sym typeface="Calibri"/>
              </a:rPr>
              <a:t>and another cell for the initial pointer.</a:t>
            </a: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Assumed </a:t>
            </a:r>
            <a:r>
              <a:rPr lang="en-US" sz="1600" dirty="0">
                <a:solidFill>
                  <a:srgbClr val="FF0000"/>
                </a:solidFill>
                <a:latin typeface="Calibri"/>
                <a:ea typeface="Calibri"/>
                <a:cs typeface="Calibri"/>
                <a:sym typeface="Calibri"/>
              </a:rPr>
              <a:t>array size: 49 * 8 = 392 bytes . </a:t>
            </a:r>
            <a:r>
              <a:rPr lang="en-US" sz="1600" b="1" dirty="0">
                <a:solidFill>
                  <a:srgbClr val="8603FE"/>
                </a:solidFill>
                <a:latin typeface="Calibri"/>
                <a:ea typeface="Calibri"/>
                <a:cs typeface="Calibri"/>
                <a:sym typeface="Calibri"/>
              </a:rPr>
              <a:t>Real size</a:t>
            </a:r>
            <a:r>
              <a:rPr lang="en-US" sz="1600" dirty="0">
                <a:solidFill>
                  <a:srgbClr val="7030A0"/>
                </a:solidFill>
                <a:latin typeface="Calibri"/>
                <a:ea typeface="Calibri"/>
                <a:cs typeface="Calibri"/>
                <a:sym typeface="Calibri"/>
              </a:rPr>
              <a:t>:</a:t>
            </a:r>
            <a:r>
              <a:rPr lang="en-US" sz="1600" dirty="0">
                <a:solidFill>
                  <a:srgbClr val="FF0000"/>
                </a:solidFill>
                <a:latin typeface="Calibri"/>
                <a:ea typeface="Calibri"/>
                <a:cs typeface="Calibri"/>
                <a:sym typeface="Calibri"/>
              </a:rPr>
              <a:t> </a:t>
            </a:r>
            <a:r>
              <a:rPr lang="en-US" sz="1600" b="1" dirty="0">
                <a:solidFill>
                  <a:schemeClr val="dk1"/>
                </a:solidFill>
                <a:latin typeface="Calibri"/>
                <a:ea typeface="Calibri"/>
                <a:cs typeface="Calibri"/>
                <a:sym typeface="Calibri"/>
              </a:rPr>
              <a:t>49* 8 for data </a:t>
            </a:r>
            <a:r>
              <a:rPr lang="en-US" sz="1600" dirty="0">
                <a:solidFill>
                  <a:schemeClr val="accent1"/>
                </a:solidFill>
                <a:latin typeface="Calibri"/>
                <a:ea typeface="Calibri"/>
                <a:cs typeface="Calibri"/>
                <a:sym typeface="Calibri"/>
              </a:rPr>
              <a:t>+</a:t>
            </a:r>
            <a:r>
              <a:rPr lang="en-US" sz="1600" dirty="0">
                <a:solidFill>
                  <a:srgbClr val="FF0000"/>
                </a:solidFill>
                <a:latin typeface="Calibri"/>
                <a:ea typeface="Calibri"/>
                <a:cs typeface="Calibri"/>
                <a:sym typeface="Calibri"/>
              </a:rPr>
              <a:t>  </a:t>
            </a:r>
            <a:r>
              <a:rPr lang="en-US" sz="1600" dirty="0">
                <a:solidFill>
                  <a:srgbClr val="BF9000"/>
                </a:solidFill>
                <a:latin typeface="Calibri"/>
                <a:ea typeface="Calibri"/>
                <a:cs typeface="Calibri"/>
                <a:sym typeface="Calibri"/>
              </a:rPr>
              <a:t>7*8 for row references </a:t>
            </a:r>
            <a:r>
              <a:rPr lang="en-US" sz="1600" dirty="0">
                <a:solidFill>
                  <a:schemeClr val="dk1"/>
                </a:solidFill>
                <a:latin typeface="Calibri"/>
                <a:ea typeface="Calibri"/>
                <a:cs typeface="Calibri"/>
                <a:sym typeface="Calibri"/>
              </a:rPr>
              <a:t>+</a:t>
            </a:r>
            <a:r>
              <a:rPr lang="en-US" sz="1600" dirty="0">
                <a:solidFill>
                  <a:srgbClr val="BF9000"/>
                </a:solidFill>
                <a:latin typeface="Calibri"/>
                <a:ea typeface="Calibri"/>
                <a:cs typeface="Calibri"/>
                <a:sym typeface="Calibri"/>
              </a:rPr>
              <a:t> </a:t>
            </a:r>
            <a:r>
              <a:rPr lang="en-US" sz="1600" dirty="0">
                <a:solidFill>
                  <a:schemeClr val="accent6"/>
                </a:solidFill>
                <a:latin typeface="Calibri"/>
                <a:ea typeface="Calibri"/>
                <a:cs typeface="Calibri"/>
                <a:sym typeface="Calibri"/>
              </a:rPr>
              <a:t>1*8 for initial reference = 456 bytes!</a:t>
            </a:r>
            <a:endParaRPr sz="1600" dirty="0"/>
          </a:p>
        </p:txBody>
      </p:sp>
      <p:sp>
        <p:nvSpPr>
          <p:cNvPr id="989" name="Google Shape;989;p73"/>
          <p:cNvSpPr txBox="1"/>
          <p:nvPr/>
        </p:nvSpPr>
        <p:spPr>
          <a:xfrm>
            <a:off x="2082275" y="2422352"/>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M[0][1]</a:t>
            </a:r>
            <a:endParaRPr/>
          </a:p>
        </p:txBody>
      </p:sp>
      <p:sp>
        <p:nvSpPr>
          <p:cNvPr id="990" name="Google Shape;990;p73"/>
          <p:cNvSpPr txBox="1"/>
          <p:nvPr/>
        </p:nvSpPr>
        <p:spPr>
          <a:xfrm>
            <a:off x="3203967" y="2411959"/>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M[0][2]</a:t>
            </a:r>
            <a:endParaRPr/>
          </a:p>
        </p:txBody>
      </p:sp>
      <p:sp>
        <p:nvSpPr>
          <p:cNvPr id="991" name="Google Shape;991;p73"/>
          <p:cNvSpPr txBox="1"/>
          <p:nvPr/>
        </p:nvSpPr>
        <p:spPr>
          <a:xfrm>
            <a:off x="9058040" y="2440177"/>
            <a:ext cx="113607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double M[0][6]</a:t>
            </a:r>
            <a:endParaRPr/>
          </a:p>
        </p:txBody>
      </p:sp>
      <p:sp>
        <p:nvSpPr>
          <p:cNvPr id="992" name="Google Shape;992;p73"/>
          <p:cNvSpPr txBox="1"/>
          <p:nvPr/>
        </p:nvSpPr>
        <p:spPr>
          <a:xfrm>
            <a:off x="6367420" y="2178567"/>
            <a:ext cx="66323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accent2"/>
                </a:solidFill>
                <a:latin typeface="Calibri"/>
                <a:ea typeface="Calibri"/>
                <a:cs typeface="Calibri"/>
                <a:sym typeface="Calibri"/>
              </a:rPr>
              <a:t>. . .</a:t>
            </a:r>
            <a:endParaRPr/>
          </a:p>
        </p:txBody>
      </p:sp>
      <p:sp>
        <p:nvSpPr>
          <p:cNvPr id="993" name="Google Shape;993;p73"/>
          <p:cNvSpPr/>
          <p:nvPr/>
        </p:nvSpPr>
        <p:spPr>
          <a:xfrm>
            <a:off x="72548" y="2019497"/>
            <a:ext cx="4758070" cy="4141158"/>
          </a:xfrm>
          <a:custGeom>
            <a:avLst/>
            <a:gdLst/>
            <a:ahLst/>
            <a:cxnLst/>
            <a:rect l="l" t="t" r="r" b="b"/>
            <a:pathLst>
              <a:path w="4758070" h="4141158" extrusionOk="0">
                <a:moveTo>
                  <a:pt x="647888" y="86394"/>
                </a:moveTo>
                <a:cubicBezTo>
                  <a:pt x="460852" y="-24442"/>
                  <a:pt x="273816" y="-135278"/>
                  <a:pt x="195307" y="483558"/>
                </a:cubicBezTo>
                <a:cubicBezTo>
                  <a:pt x="116798" y="1102394"/>
                  <a:pt x="-191081" y="3228297"/>
                  <a:pt x="176834" y="3799412"/>
                </a:cubicBezTo>
                <a:cubicBezTo>
                  <a:pt x="544749" y="4370527"/>
                  <a:pt x="2402797" y="3910248"/>
                  <a:pt x="2402797" y="3910248"/>
                </a:cubicBezTo>
                <a:cubicBezTo>
                  <a:pt x="3095524" y="3924102"/>
                  <a:pt x="3940652" y="3844054"/>
                  <a:pt x="4333197" y="3882539"/>
                </a:cubicBezTo>
                <a:cubicBezTo>
                  <a:pt x="4725742" y="3921024"/>
                  <a:pt x="4741906" y="4031091"/>
                  <a:pt x="4758070" y="4141158"/>
                </a:cubicBezTo>
              </a:path>
            </a:pathLst>
          </a:cu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1017;p74">
            <a:extLst>
              <a:ext uri="{FF2B5EF4-FFF2-40B4-BE49-F238E27FC236}">
                <a16:creationId xmlns:a16="http://schemas.microsoft.com/office/drawing/2014/main" id="{1F5C7A33-87C7-4DA2-83AC-0F09F015B3B8}"/>
              </a:ext>
            </a:extLst>
          </p:cNvPr>
          <p:cNvSpPr txBox="1"/>
          <p:nvPr/>
        </p:nvSpPr>
        <p:spPr>
          <a:xfrm>
            <a:off x="10317892" y="5361295"/>
            <a:ext cx="1874108" cy="646331"/>
          </a:xfrm>
          <a:prstGeom prst="rect">
            <a:avLst/>
          </a:prstGeom>
          <a:blipFill rotWithShape="1">
            <a:blip r:embed="rId3">
              <a:alphaModFix/>
            </a:blip>
            <a:stretch>
              <a:fillRect l="-2011" t="-1921" b="-1346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3290954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75"/>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025" name="Google Shape;1025;p75"/>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026" name="Google Shape;1026;p75"/>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027" name="Google Shape;1027;p75"/>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028" name="Google Shape;1028;p75"/>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Tree>
    <p:extLst>
      <p:ext uri="{BB962C8B-B14F-4D97-AF65-F5344CB8AC3E}">
        <p14:creationId xmlns:p14="http://schemas.microsoft.com/office/powerpoint/2010/main" val="508703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6"/>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035" name="Google Shape;1035;p76"/>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036" name="Google Shape;1036;p76"/>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037" name="Google Shape;1037;p76"/>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038" name="Google Shape;1038;p76"/>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039" name="Google Shape;1039;p76"/>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040" name="Google Shape;1040;p76"/>
          <p:cNvSpPr/>
          <p:nvPr/>
        </p:nvSpPr>
        <p:spPr>
          <a:xfrm>
            <a:off x="1066801" y="550487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76"/>
          <p:cNvSpPr/>
          <p:nvPr/>
        </p:nvSpPr>
        <p:spPr>
          <a:xfrm>
            <a:off x="1385454" y="550949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76"/>
          <p:cNvSpPr/>
          <p:nvPr/>
        </p:nvSpPr>
        <p:spPr>
          <a:xfrm>
            <a:off x="1690258" y="550949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76"/>
          <p:cNvSpPr/>
          <p:nvPr/>
        </p:nvSpPr>
        <p:spPr>
          <a:xfrm>
            <a:off x="2008911" y="551411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4" name="Google Shape;1044;p76"/>
          <p:cNvSpPr/>
          <p:nvPr/>
        </p:nvSpPr>
        <p:spPr>
          <a:xfrm>
            <a:off x="2336802" y="551411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5" name="Google Shape;1045;p76"/>
          <p:cNvSpPr/>
          <p:nvPr/>
        </p:nvSpPr>
        <p:spPr>
          <a:xfrm>
            <a:off x="1066801" y="573578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6" name="Google Shape;1046;p76"/>
          <p:cNvSpPr/>
          <p:nvPr/>
        </p:nvSpPr>
        <p:spPr>
          <a:xfrm>
            <a:off x="1385454" y="574040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7" name="Google Shape;1047;p76"/>
          <p:cNvSpPr/>
          <p:nvPr/>
        </p:nvSpPr>
        <p:spPr>
          <a:xfrm>
            <a:off x="1690258" y="574040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8" name="Google Shape;1048;p76"/>
          <p:cNvSpPr/>
          <p:nvPr/>
        </p:nvSpPr>
        <p:spPr>
          <a:xfrm>
            <a:off x="2008911" y="574502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9" name="Google Shape;1049;p76"/>
          <p:cNvSpPr/>
          <p:nvPr/>
        </p:nvSpPr>
        <p:spPr>
          <a:xfrm>
            <a:off x="2336802" y="574502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76"/>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051" name="Google Shape;1051;p76"/>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052" name="Google Shape;1052;p76"/>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053" name="Google Shape;1053;p76"/>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54" name="Google Shape;1054;p76"/>
          <p:cNvGraphicFramePr/>
          <p:nvPr/>
        </p:nvGraphicFramePr>
        <p:xfrm>
          <a:off x="3332029" y="5657912"/>
          <a:ext cx="1510175"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80825">
                  <a:extLst>
                    <a:ext uri="{9D8B030D-6E8A-4147-A177-3AD203B41FA5}">
                      <a16:colId xmlns:a16="http://schemas.microsoft.com/office/drawing/2014/main" val="20004"/>
                    </a:ext>
                  </a:extLst>
                </a:gridCol>
                <a:gridCol w="22255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55" name="Google Shape;1055;p76"/>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56" name="Google Shape;1056;p76"/>
          <p:cNvGraphicFramePr/>
          <p:nvPr/>
        </p:nvGraphicFramePr>
        <p:xfrm>
          <a:off x="5340930" y="5268670"/>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57" name="Google Shape;1057;p76"/>
          <p:cNvGraphicFramePr/>
          <p:nvPr/>
        </p:nvGraphicFramePr>
        <p:xfrm>
          <a:off x="5340930" y="4766071"/>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58" name="Google Shape;1058;p76"/>
          <p:cNvGraphicFramePr/>
          <p:nvPr/>
        </p:nvGraphicFramePr>
        <p:xfrm>
          <a:off x="7583072" y="4766071"/>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59" name="Google Shape;1059;p76"/>
          <p:cNvGraphicFramePr/>
          <p:nvPr/>
        </p:nvGraphicFramePr>
        <p:xfrm>
          <a:off x="7583072" y="5213908"/>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60" name="Google Shape;1060;p76"/>
          <p:cNvGraphicFramePr/>
          <p:nvPr/>
        </p:nvGraphicFramePr>
        <p:xfrm>
          <a:off x="7583072" y="571886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77"/>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067" name="Google Shape;1067;p77"/>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068" name="Google Shape;1068;p77"/>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069" name="Google Shape;1069;p77"/>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070" name="Google Shape;1070;p77"/>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071" name="Google Shape;1071;p77"/>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072" name="Google Shape;1072;p77"/>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3" name="Google Shape;1073;p77"/>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4" name="Google Shape;1074;p77"/>
          <p:cNvSpPr/>
          <p:nvPr/>
        </p:nvSpPr>
        <p:spPr>
          <a:xfrm>
            <a:off x="1690258" y="5509495"/>
            <a:ext cx="147782" cy="1570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77"/>
          <p:cNvSpPr/>
          <p:nvPr/>
        </p:nvSpPr>
        <p:spPr>
          <a:xfrm>
            <a:off x="2008911" y="5514115"/>
            <a:ext cx="147782" cy="1570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77"/>
          <p:cNvSpPr/>
          <p:nvPr/>
        </p:nvSpPr>
        <p:spPr>
          <a:xfrm>
            <a:off x="2336802" y="5514115"/>
            <a:ext cx="147782" cy="1570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77"/>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77"/>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77"/>
          <p:cNvSpPr/>
          <p:nvPr/>
        </p:nvSpPr>
        <p:spPr>
          <a:xfrm>
            <a:off x="1690258" y="5740404"/>
            <a:ext cx="147782" cy="1570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0" name="Google Shape;1080;p77"/>
          <p:cNvSpPr/>
          <p:nvPr/>
        </p:nvSpPr>
        <p:spPr>
          <a:xfrm>
            <a:off x="2008911" y="5745024"/>
            <a:ext cx="147782" cy="1570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1" name="Google Shape;1081;p77"/>
          <p:cNvSpPr/>
          <p:nvPr/>
        </p:nvSpPr>
        <p:spPr>
          <a:xfrm>
            <a:off x="2336802" y="5745024"/>
            <a:ext cx="147782" cy="15701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2" name="Google Shape;1082;p77"/>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083" name="Google Shape;1083;p77"/>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084" name="Google Shape;1084;p77"/>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085" name="Google Shape;1085;p77"/>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86" name="Google Shape;1086;p77"/>
          <p:cNvGraphicFramePr/>
          <p:nvPr/>
        </p:nvGraphicFramePr>
        <p:xfrm>
          <a:off x="5340930" y="5268670"/>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87" name="Google Shape;1087;p77"/>
          <p:cNvGraphicFramePr/>
          <p:nvPr/>
        </p:nvGraphicFramePr>
        <p:xfrm>
          <a:off x="5340930" y="4766071"/>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88" name="Google Shape;1088;p77"/>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89" name="Google Shape;1089;p77"/>
          <p:cNvGraphicFramePr/>
          <p:nvPr/>
        </p:nvGraphicFramePr>
        <p:xfrm>
          <a:off x="3332029" y="5657912"/>
          <a:ext cx="1510175"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80825">
                  <a:extLst>
                    <a:ext uri="{9D8B030D-6E8A-4147-A177-3AD203B41FA5}">
                      <a16:colId xmlns:a16="http://schemas.microsoft.com/office/drawing/2014/main" val="20004"/>
                    </a:ext>
                  </a:extLst>
                </a:gridCol>
                <a:gridCol w="22255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90" name="Google Shape;1090;p77"/>
          <p:cNvGraphicFramePr/>
          <p:nvPr/>
        </p:nvGraphicFramePr>
        <p:xfrm>
          <a:off x="7583072" y="4766071"/>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91" name="Google Shape;1091;p77"/>
          <p:cNvGraphicFramePr/>
          <p:nvPr/>
        </p:nvGraphicFramePr>
        <p:xfrm>
          <a:off x="7583072" y="5213908"/>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92" name="Google Shape;1092;p77"/>
          <p:cNvGraphicFramePr/>
          <p:nvPr/>
        </p:nvGraphicFramePr>
        <p:xfrm>
          <a:off x="7583072" y="571886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78"/>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099" name="Google Shape;1099;p78"/>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100" name="Google Shape;1100;p78"/>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101" name="Google Shape;1101;p78"/>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102" name="Google Shape;1102;p78"/>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103" name="Google Shape;1103;p78"/>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04" name="Google Shape;1104;p78"/>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5" name="Google Shape;1105;p78"/>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6" name="Google Shape;1106;p78"/>
          <p:cNvSpPr/>
          <p:nvPr/>
        </p:nvSpPr>
        <p:spPr>
          <a:xfrm>
            <a:off x="1690258" y="550949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78"/>
          <p:cNvSpPr/>
          <p:nvPr/>
        </p:nvSpPr>
        <p:spPr>
          <a:xfrm>
            <a:off x="2008911" y="5514115"/>
            <a:ext cx="147782" cy="157018"/>
          </a:xfrm>
          <a:prstGeom prst="rect">
            <a:avLst/>
          </a:prstGeom>
          <a:gradFill>
            <a:gsLst>
              <a:gs pos="0">
                <a:srgbClr val="ACD997"/>
              </a:gs>
              <a:gs pos="50000">
                <a:srgbClr val="CBE6BF"/>
              </a:gs>
              <a:gs pos="100000">
                <a:srgbClr val="E5F2E0"/>
              </a:gs>
            </a:gsLst>
            <a:lin ang="81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8" name="Google Shape;1108;p78"/>
          <p:cNvSpPr/>
          <p:nvPr/>
        </p:nvSpPr>
        <p:spPr>
          <a:xfrm>
            <a:off x="2336802" y="5514115"/>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9" name="Google Shape;1109;p78"/>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0" name="Google Shape;1110;p78"/>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1" name="Google Shape;1111;p78"/>
          <p:cNvSpPr/>
          <p:nvPr/>
        </p:nvSpPr>
        <p:spPr>
          <a:xfrm>
            <a:off x="1690258" y="574040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2" name="Google Shape;1112;p78"/>
          <p:cNvSpPr/>
          <p:nvPr/>
        </p:nvSpPr>
        <p:spPr>
          <a:xfrm>
            <a:off x="2008911" y="574502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3" name="Google Shape;1113;p78"/>
          <p:cNvSpPr/>
          <p:nvPr/>
        </p:nvSpPr>
        <p:spPr>
          <a:xfrm>
            <a:off x="2336802" y="5745024"/>
            <a:ext cx="147782" cy="15701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4" name="Google Shape;1114;p78"/>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15" name="Google Shape;1115;p78"/>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16" name="Google Shape;1116;p78"/>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117" name="Google Shape;1117;p78"/>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18" name="Google Shape;1118;p78"/>
          <p:cNvGraphicFramePr/>
          <p:nvPr/>
        </p:nvGraphicFramePr>
        <p:xfrm>
          <a:off x="5340930" y="5268670"/>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19" name="Google Shape;1119;p78"/>
          <p:cNvGraphicFramePr/>
          <p:nvPr/>
        </p:nvGraphicFramePr>
        <p:xfrm>
          <a:off x="5340930" y="4766071"/>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20" name="Google Shape;1120;p78"/>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21" name="Google Shape;1121;p78"/>
          <p:cNvGraphicFramePr/>
          <p:nvPr/>
        </p:nvGraphicFramePr>
        <p:xfrm>
          <a:off x="3332029" y="5657912"/>
          <a:ext cx="1510175"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80825">
                  <a:extLst>
                    <a:ext uri="{9D8B030D-6E8A-4147-A177-3AD203B41FA5}">
                      <a16:colId xmlns:a16="http://schemas.microsoft.com/office/drawing/2014/main" val="20004"/>
                    </a:ext>
                  </a:extLst>
                </a:gridCol>
                <a:gridCol w="22255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22" name="Google Shape;1122;p78"/>
          <p:cNvGraphicFramePr/>
          <p:nvPr/>
        </p:nvGraphicFramePr>
        <p:xfrm>
          <a:off x="7554497" y="4743111"/>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23" name="Google Shape;1123;p78"/>
          <p:cNvGraphicFramePr/>
          <p:nvPr/>
        </p:nvGraphicFramePr>
        <p:xfrm>
          <a:off x="7554497" y="5190948"/>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24" name="Google Shape;1124;p78"/>
          <p:cNvGraphicFramePr/>
          <p:nvPr/>
        </p:nvGraphicFramePr>
        <p:xfrm>
          <a:off x="7554497" y="569590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79"/>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131" name="Google Shape;1131;p79"/>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132" name="Google Shape;1132;p79"/>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133" name="Google Shape;1133;p79"/>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134" name="Google Shape;1134;p79"/>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135" name="Google Shape;1135;p79"/>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36" name="Google Shape;1136;p79"/>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7" name="Google Shape;1137;p79"/>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79"/>
          <p:cNvSpPr/>
          <p:nvPr/>
        </p:nvSpPr>
        <p:spPr>
          <a:xfrm>
            <a:off x="1690258" y="550949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79"/>
          <p:cNvSpPr/>
          <p:nvPr/>
        </p:nvSpPr>
        <p:spPr>
          <a:xfrm>
            <a:off x="2008911" y="5514115"/>
            <a:ext cx="147782" cy="157018"/>
          </a:xfrm>
          <a:prstGeom prst="rect">
            <a:avLst/>
          </a:prstGeom>
          <a:gradFill>
            <a:gsLst>
              <a:gs pos="0">
                <a:srgbClr val="ACD997"/>
              </a:gs>
              <a:gs pos="50000">
                <a:srgbClr val="CBE6BF"/>
              </a:gs>
              <a:gs pos="100000">
                <a:srgbClr val="E5F2E0"/>
              </a:gs>
            </a:gsLst>
            <a:lin ang="81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79"/>
          <p:cNvSpPr/>
          <p:nvPr/>
        </p:nvSpPr>
        <p:spPr>
          <a:xfrm>
            <a:off x="2336802" y="551411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1" name="Google Shape;1141;p79"/>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2" name="Google Shape;1142;p79"/>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3" name="Google Shape;1143;p79"/>
          <p:cNvSpPr/>
          <p:nvPr/>
        </p:nvSpPr>
        <p:spPr>
          <a:xfrm>
            <a:off x="1690258" y="574040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4" name="Google Shape;1144;p79"/>
          <p:cNvSpPr/>
          <p:nvPr/>
        </p:nvSpPr>
        <p:spPr>
          <a:xfrm>
            <a:off x="2008911"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5" name="Google Shape;1145;p79"/>
          <p:cNvSpPr/>
          <p:nvPr/>
        </p:nvSpPr>
        <p:spPr>
          <a:xfrm>
            <a:off x="2336802"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79"/>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47" name="Google Shape;1147;p79"/>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48" name="Google Shape;1148;p79"/>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149" name="Google Shape;1149;p79"/>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0" name="Google Shape;1150;p79"/>
          <p:cNvGraphicFramePr/>
          <p:nvPr/>
        </p:nvGraphicFramePr>
        <p:xfrm>
          <a:off x="5340930" y="5268670"/>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1" name="Google Shape;1151;p79"/>
          <p:cNvGraphicFramePr/>
          <p:nvPr/>
        </p:nvGraphicFramePr>
        <p:xfrm>
          <a:off x="5340930" y="4766071"/>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2" name="Google Shape;1152;p79"/>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3" name="Google Shape;1153;p79"/>
          <p:cNvGraphicFramePr/>
          <p:nvPr/>
        </p:nvGraphicFramePr>
        <p:xfrm>
          <a:off x="3332029" y="5657912"/>
          <a:ext cx="1510175"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80825">
                  <a:extLst>
                    <a:ext uri="{9D8B030D-6E8A-4147-A177-3AD203B41FA5}">
                      <a16:colId xmlns:a16="http://schemas.microsoft.com/office/drawing/2014/main" val="20004"/>
                    </a:ext>
                  </a:extLst>
                </a:gridCol>
                <a:gridCol w="22255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4" name="Google Shape;1154;p79"/>
          <p:cNvGraphicFramePr/>
          <p:nvPr/>
        </p:nvGraphicFramePr>
        <p:xfrm>
          <a:off x="7506872" y="4802986"/>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5" name="Google Shape;1155;p79"/>
          <p:cNvGraphicFramePr/>
          <p:nvPr/>
        </p:nvGraphicFramePr>
        <p:xfrm>
          <a:off x="7506872" y="5250823"/>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56" name="Google Shape;1156;p79"/>
          <p:cNvGraphicFramePr/>
          <p:nvPr/>
        </p:nvGraphicFramePr>
        <p:xfrm>
          <a:off x="7506872" y="5755777"/>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80"/>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163" name="Google Shape;1163;p80"/>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164" name="Google Shape;1164;p80"/>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165" name="Google Shape;1165;p80"/>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166" name="Google Shape;1166;p80"/>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167" name="Google Shape;1167;p80"/>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68" name="Google Shape;1168;p80"/>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9" name="Google Shape;1169;p80"/>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0" name="Google Shape;1170;p80"/>
          <p:cNvSpPr/>
          <p:nvPr/>
        </p:nvSpPr>
        <p:spPr>
          <a:xfrm>
            <a:off x="1690258" y="550949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1" name="Google Shape;1171;p80"/>
          <p:cNvSpPr/>
          <p:nvPr/>
        </p:nvSpPr>
        <p:spPr>
          <a:xfrm>
            <a:off x="2008911" y="5514115"/>
            <a:ext cx="147782" cy="157018"/>
          </a:xfrm>
          <a:prstGeom prst="rect">
            <a:avLst/>
          </a:prstGeom>
          <a:gradFill>
            <a:gsLst>
              <a:gs pos="0">
                <a:srgbClr val="ACD997"/>
              </a:gs>
              <a:gs pos="50000">
                <a:srgbClr val="CBE6BF"/>
              </a:gs>
              <a:gs pos="100000">
                <a:srgbClr val="E5F2E0"/>
              </a:gs>
            </a:gsLst>
            <a:lin ang="81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2" name="Google Shape;1172;p80"/>
          <p:cNvSpPr/>
          <p:nvPr/>
        </p:nvSpPr>
        <p:spPr>
          <a:xfrm>
            <a:off x="2336802" y="551411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3" name="Google Shape;1173;p80"/>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4" name="Google Shape;1174;p80"/>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5" name="Google Shape;1175;p80"/>
          <p:cNvSpPr/>
          <p:nvPr/>
        </p:nvSpPr>
        <p:spPr>
          <a:xfrm>
            <a:off x="1690258" y="574040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6" name="Google Shape;1176;p80"/>
          <p:cNvSpPr/>
          <p:nvPr/>
        </p:nvSpPr>
        <p:spPr>
          <a:xfrm>
            <a:off x="2008911"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7" name="Google Shape;1177;p80"/>
          <p:cNvSpPr/>
          <p:nvPr/>
        </p:nvSpPr>
        <p:spPr>
          <a:xfrm>
            <a:off x="2336802"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8" name="Google Shape;1178;p80"/>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79" name="Google Shape;1179;p80"/>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180" name="Google Shape;1180;p80"/>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181" name="Google Shape;1181;p80"/>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extLst>
                  <a:ext uri="{0D108BD9-81ED-4DB2-BD59-A6C34878D82A}">
                    <a16:rowId xmlns:a16="http://schemas.microsoft.com/office/drawing/2014/main" val="10000"/>
                  </a:ext>
                </a:extLst>
              </a:tr>
            </a:tbl>
          </a:graphicData>
        </a:graphic>
      </p:graphicFrame>
      <p:graphicFrame>
        <p:nvGraphicFramePr>
          <p:cNvPr id="1182" name="Google Shape;1182;p80"/>
          <p:cNvGraphicFramePr/>
          <p:nvPr/>
        </p:nvGraphicFramePr>
        <p:xfrm>
          <a:off x="3332029" y="5657912"/>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R w="12700" cap="flat" cmpd="sng">
                      <a:solidFill>
                        <a:schemeClr val="dk1"/>
                      </a:solidFill>
                      <a:prstDash val="solid"/>
                      <a:round/>
                      <a:headEnd type="none" w="sm" len="sm"/>
                      <a:tailEnd type="none" w="sm" len="sm"/>
                    </a:lnR>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83" name="Google Shape;1183;p80"/>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84" name="Google Shape;1184;p80"/>
          <p:cNvGraphicFramePr/>
          <p:nvPr/>
        </p:nvGraphicFramePr>
        <p:xfrm>
          <a:off x="5340930" y="5268670"/>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85" name="Google Shape;1185;p80"/>
          <p:cNvGraphicFramePr/>
          <p:nvPr/>
        </p:nvGraphicFramePr>
        <p:xfrm>
          <a:off x="5340930" y="4766071"/>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86" name="Google Shape;1186;p80"/>
          <p:cNvGraphicFramePr/>
          <p:nvPr/>
        </p:nvGraphicFramePr>
        <p:xfrm>
          <a:off x="7573547" y="4766071"/>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87" name="Google Shape;1187;p80"/>
          <p:cNvGraphicFramePr/>
          <p:nvPr/>
        </p:nvGraphicFramePr>
        <p:xfrm>
          <a:off x="7573547" y="5213908"/>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88" name="Google Shape;1188;p80"/>
          <p:cNvGraphicFramePr/>
          <p:nvPr/>
        </p:nvGraphicFramePr>
        <p:xfrm>
          <a:off x="7573547" y="571886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81"/>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195" name="Google Shape;1195;p81"/>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196" name="Google Shape;1196;p81"/>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197" name="Google Shape;1197;p81"/>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198" name="Google Shape;1198;p81"/>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199" name="Google Shape;1199;p81"/>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00" name="Google Shape;1200;p81"/>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1" name="Google Shape;1201;p81"/>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2" name="Google Shape;1202;p81"/>
          <p:cNvSpPr/>
          <p:nvPr/>
        </p:nvSpPr>
        <p:spPr>
          <a:xfrm>
            <a:off x="1690258" y="550949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3" name="Google Shape;1203;p81"/>
          <p:cNvSpPr/>
          <p:nvPr/>
        </p:nvSpPr>
        <p:spPr>
          <a:xfrm>
            <a:off x="2008911" y="5514115"/>
            <a:ext cx="147782" cy="157018"/>
          </a:xfrm>
          <a:prstGeom prst="rect">
            <a:avLst/>
          </a:prstGeom>
          <a:gradFill>
            <a:gsLst>
              <a:gs pos="0">
                <a:srgbClr val="ACD997"/>
              </a:gs>
              <a:gs pos="50000">
                <a:srgbClr val="CBE6BF"/>
              </a:gs>
              <a:gs pos="100000">
                <a:srgbClr val="E5F2E0"/>
              </a:gs>
            </a:gsLst>
            <a:lin ang="81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4" name="Google Shape;1204;p81"/>
          <p:cNvSpPr/>
          <p:nvPr/>
        </p:nvSpPr>
        <p:spPr>
          <a:xfrm>
            <a:off x="2336802" y="551411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5" name="Google Shape;1205;p81"/>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6" name="Google Shape;1206;p81"/>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7" name="Google Shape;1207;p81"/>
          <p:cNvSpPr/>
          <p:nvPr/>
        </p:nvSpPr>
        <p:spPr>
          <a:xfrm>
            <a:off x="1690258" y="574040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8" name="Google Shape;1208;p81"/>
          <p:cNvSpPr/>
          <p:nvPr/>
        </p:nvSpPr>
        <p:spPr>
          <a:xfrm>
            <a:off x="2008911"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9" name="Google Shape;1209;p81"/>
          <p:cNvSpPr/>
          <p:nvPr/>
        </p:nvSpPr>
        <p:spPr>
          <a:xfrm>
            <a:off x="2336802"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0" name="Google Shape;1210;p81"/>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11" name="Google Shape;1211;p81"/>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12" name="Google Shape;1212;p81"/>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213" name="Google Shape;1213;p81"/>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extLst>
                  <a:ext uri="{0D108BD9-81ED-4DB2-BD59-A6C34878D82A}">
                    <a16:rowId xmlns:a16="http://schemas.microsoft.com/office/drawing/2014/main" val="10000"/>
                  </a:ext>
                </a:extLst>
              </a:tr>
            </a:tbl>
          </a:graphicData>
        </a:graphic>
      </p:graphicFrame>
      <p:graphicFrame>
        <p:nvGraphicFramePr>
          <p:cNvPr id="1214" name="Google Shape;1214;p81"/>
          <p:cNvGraphicFramePr/>
          <p:nvPr/>
        </p:nvGraphicFramePr>
        <p:xfrm>
          <a:off x="3332029" y="5657912"/>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15" name="Google Shape;1215;p81"/>
          <p:cNvGraphicFramePr/>
          <p:nvPr/>
        </p:nvGraphicFramePr>
        <p:xfrm>
          <a:off x="5388236" y="4807664"/>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16" name="Google Shape;1216;p81"/>
          <p:cNvGraphicFramePr/>
          <p:nvPr/>
        </p:nvGraphicFramePr>
        <p:xfrm>
          <a:off x="5388236" y="528080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17" name="Google Shape;1217;p81"/>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18" name="Google Shape;1218;p81"/>
          <p:cNvGraphicFramePr/>
          <p:nvPr/>
        </p:nvGraphicFramePr>
        <p:xfrm>
          <a:off x="7430672" y="4844315"/>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219" name="Google Shape;1219;p81"/>
          <p:cNvGraphicFramePr/>
          <p:nvPr/>
        </p:nvGraphicFramePr>
        <p:xfrm>
          <a:off x="7430672" y="529215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220" name="Google Shape;1220;p81"/>
          <p:cNvGraphicFramePr/>
          <p:nvPr/>
        </p:nvGraphicFramePr>
        <p:xfrm>
          <a:off x="7430672" y="5797106"/>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82"/>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227" name="Google Shape;1227;p82"/>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228" name="Google Shape;1228;p82"/>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229" name="Google Shape;1229;p82"/>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230" name="Google Shape;1230;p82"/>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231" name="Google Shape;1231;p82"/>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32" name="Google Shape;1232;p82"/>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3" name="Google Shape;1233;p82"/>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4" name="Google Shape;1234;p82"/>
          <p:cNvSpPr/>
          <p:nvPr/>
        </p:nvSpPr>
        <p:spPr>
          <a:xfrm>
            <a:off x="1690258" y="550949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5" name="Google Shape;1235;p82"/>
          <p:cNvSpPr/>
          <p:nvPr/>
        </p:nvSpPr>
        <p:spPr>
          <a:xfrm>
            <a:off x="2008911" y="5514115"/>
            <a:ext cx="147782" cy="157018"/>
          </a:xfrm>
          <a:prstGeom prst="rect">
            <a:avLst/>
          </a:prstGeom>
          <a:gradFill>
            <a:gsLst>
              <a:gs pos="0">
                <a:srgbClr val="ACD997"/>
              </a:gs>
              <a:gs pos="50000">
                <a:srgbClr val="CBE6BF"/>
              </a:gs>
              <a:gs pos="100000">
                <a:srgbClr val="E5F2E0"/>
              </a:gs>
            </a:gsLst>
            <a:lin ang="81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6" name="Google Shape;1236;p82"/>
          <p:cNvSpPr/>
          <p:nvPr/>
        </p:nvSpPr>
        <p:spPr>
          <a:xfrm>
            <a:off x="2336802" y="551411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7" name="Google Shape;1237;p82"/>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8" name="Google Shape;1238;p82"/>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9" name="Google Shape;1239;p82"/>
          <p:cNvSpPr/>
          <p:nvPr/>
        </p:nvSpPr>
        <p:spPr>
          <a:xfrm>
            <a:off x="1690258" y="574040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0" name="Google Shape;1240;p82"/>
          <p:cNvSpPr/>
          <p:nvPr/>
        </p:nvSpPr>
        <p:spPr>
          <a:xfrm>
            <a:off x="2008911"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1" name="Google Shape;1241;p82"/>
          <p:cNvSpPr/>
          <p:nvPr/>
        </p:nvSpPr>
        <p:spPr>
          <a:xfrm>
            <a:off x="2336802"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2" name="Google Shape;1242;p82"/>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43" name="Google Shape;1243;p82"/>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44" name="Google Shape;1244;p82"/>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245" name="Google Shape;1245;p82"/>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extLst>
                  <a:ext uri="{0D108BD9-81ED-4DB2-BD59-A6C34878D82A}">
                    <a16:rowId xmlns:a16="http://schemas.microsoft.com/office/drawing/2014/main" val="10000"/>
                  </a:ext>
                </a:extLst>
              </a:tr>
            </a:tbl>
          </a:graphicData>
        </a:graphic>
      </p:graphicFrame>
      <p:graphicFrame>
        <p:nvGraphicFramePr>
          <p:cNvPr id="1246" name="Google Shape;1246;p82"/>
          <p:cNvGraphicFramePr/>
          <p:nvPr/>
        </p:nvGraphicFramePr>
        <p:xfrm>
          <a:off x="3332029" y="5657912"/>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47" name="Google Shape;1247;p82"/>
          <p:cNvGraphicFramePr/>
          <p:nvPr/>
        </p:nvGraphicFramePr>
        <p:xfrm>
          <a:off x="5388236" y="4807664"/>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48" name="Google Shape;1248;p82"/>
          <p:cNvGraphicFramePr/>
          <p:nvPr/>
        </p:nvGraphicFramePr>
        <p:xfrm>
          <a:off x="5388236" y="528080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49" name="Google Shape;1249;p82"/>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50" name="Google Shape;1250;p82"/>
          <p:cNvGraphicFramePr/>
          <p:nvPr/>
        </p:nvGraphicFramePr>
        <p:xfrm>
          <a:off x="7430672" y="4844315"/>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251" name="Google Shape;1251;p82"/>
          <p:cNvGraphicFramePr/>
          <p:nvPr/>
        </p:nvGraphicFramePr>
        <p:xfrm>
          <a:off x="7430672" y="529215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E0000"/>
                        </a:gs>
                        <a:gs pos="50000">
                          <a:srgbClr val="E40000"/>
                        </a:gs>
                        <a:gs pos="100000">
                          <a:srgbClr val="FF0000"/>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E0000"/>
                        </a:gs>
                        <a:gs pos="50000">
                          <a:srgbClr val="E40000"/>
                        </a:gs>
                        <a:gs pos="100000">
                          <a:srgbClr val="FF0000"/>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252" name="Google Shape;1252;p82"/>
          <p:cNvGraphicFramePr/>
          <p:nvPr/>
        </p:nvGraphicFramePr>
        <p:xfrm>
          <a:off x="7430672" y="5797106"/>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83"/>
          <p:cNvSpPr txBox="1">
            <a:spLocks noGrp="1"/>
          </p:cNvSpPr>
          <p:nvPr>
            <p:ph type="title"/>
          </p:nvPr>
        </p:nvSpPr>
        <p:spPr>
          <a:xfrm>
            <a:off x="838200" y="-4330"/>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The bigger problem…</a:t>
            </a:r>
            <a:endParaRPr/>
          </a:p>
        </p:txBody>
      </p:sp>
      <p:graphicFrame>
        <p:nvGraphicFramePr>
          <p:cNvPr id="1259" name="Google Shape;1259;p83"/>
          <p:cNvGraphicFramePr/>
          <p:nvPr/>
        </p:nvGraphicFramePr>
        <p:xfrm>
          <a:off x="434110" y="1142333"/>
          <a:ext cx="9578150" cy="2595950"/>
        </p:xfrm>
        <a:graphic>
          <a:graphicData uri="http://schemas.openxmlformats.org/drawingml/2006/table">
            <a:tbl>
              <a:tblPr firstRow="1" bandRow="1">
                <a:noFill/>
                <a:tableStyleId>{CA4FC65F-9138-4B8D-A4A9-D806B22237C2}</a:tableStyleId>
              </a:tblPr>
              <a:tblGrid>
                <a:gridCol w="1632625">
                  <a:extLst>
                    <a:ext uri="{9D8B030D-6E8A-4147-A177-3AD203B41FA5}">
                      <a16:colId xmlns:a16="http://schemas.microsoft.com/office/drawing/2014/main" val="20000"/>
                    </a:ext>
                  </a:extLst>
                </a:gridCol>
                <a:gridCol w="925850">
                  <a:extLst>
                    <a:ext uri="{9D8B030D-6E8A-4147-A177-3AD203B41FA5}">
                      <a16:colId xmlns:a16="http://schemas.microsoft.com/office/drawing/2014/main" val="20001"/>
                    </a:ext>
                  </a:extLst>
                </a:gridCol>
                <a:gridCol w="116377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97275">
                  <a:extLst>
                    <a:ext uri="{9D8B030D-6E8A-4147-A177-3AD203B41FA5}">
                      <a16:colId xmlns:a16="http://schemas.microsoft.com/office/drawing/2014/main" val="20004"/>
                    </a:ext>
                  </a:extLst>
                </a:gridCol>
                <a:gridCol w="1197275">
                  <a:extLst>
                    <a:ext uri="{9D8B030D-6E8A-4147-A177-3AD203B41FA5}">
                      <a16:colId xmlns:a16="http://schemas.microsoft.com/office/drawing/2014/main" val="20005"/>
                    </a:ext>
                  </a:extLst>
                </a:gridCol>
                <a:gridCol w="1197275">
                  <a:extLst>
                    <a:ext uri="{9D8B030D-6E8A-4147-A177-3AD203B41FA5}">
                      <a16:colId xmlns:a16="http://schemas.microsoft.com/office/drawing/2014/main" val="20006"/>
                    </a:ext>
                  </a:extLst>
                </a:gridCol>
                <a:gridCol w="1197275">
                  <a:extLst>
                    <a:ext uri="{9D8B030D-6E8A-4147-A177-3AD203B41FA5}">
                      <a16:colId xmlns:a16="http://schemas.microsoft.com/office/drawing/2014/main" val="20007"/>
                    </a:ext>
                  </a:extLst>
                </a:gridCol>
              </a:tblGrid>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2.33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67.9823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17.02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8.1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96.480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tc>
                  <a:txBody>
                    <a:bodyPr/>
                    <a:lstStyle/>
                    <a:p>
                      <a:pPr marL="0" marR="0" lvl="0" indent="0" algn="ctr" rtl="0">
                        <a:spcBef>
                          <a:spcPts val="0"/>
                        </a:spcBef>
                        <a:spcAft>
                          <a:spcPts val="0"/>
                        </a:spcAft>
                        <a:buNone/>
                      </a:pPr>
                      <a:r>
                        <a:rPr lang="en-US" sz="1800" b="0">
                          <a:solidFill>
                            <a:schemeClr val="dk1"/>
                          </a:solidFill>
                        </a:rPr>
                        <a:t>-25.05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997E"/>
                        </a:gs>
                        <a:gs pos="50000">
                          <a:srgbClr val="FFBFB1"/>
                        </a:gs>
                        <a:gs pos="100000">
                          <a:srgbClr val="FFDFD9"/>
                        </a:gs>
                      </a:gsLst>
                      <a:path path="circle">
                        <a:fillToRect l="100000" b="100000"/>
                      </a:path>
                      <a:tileRect t="-100000" r="-100000"/>
                    </a:gra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5.6701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-100.02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-5600.1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25.789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tc>
                  <a:txBody>
                    <a:bodyPr/>
                    <a:lstStyle/>
                    <a:p>
                      <a:pPr marL="0" marR="0" lvl="0" indent="0" algn="ctr" rtl="0">
                        <a:spcBef>
                          <a:spcPts val="0"/>
                        </a:spcBef>
                        <a:spcAft>
                          <a:spcPts val="0"/>
                        </a:spcAft>
                        <a:buNone/>
                      </a:pPr>
                      <a:r>
                        <a:rPr lang="en-US" sz="1800" b="0">
                          <a:solidFill>
                            <a:schemeClr val="dk1"/>
                          </a:solidFill>
                        </a:rPr>
                        <a:t>89.01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1"/>
                  </a:ext>
                </a:extLst>
              </a:tr>
              <a:tr h="370850">
                <a:tc rowSpan="4">
                  <a:txBody>
                    <a:bodyPr/>
                    <a:lstStyle/>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521.23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-0.16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45.89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49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34.578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2.899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390245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87.1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567.98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89.56923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-897.6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90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0.45923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-67.45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25.6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b="0">
                          <a:solidFill>
                            <a:schemeClr val="dk1"/>
                          </a:solidFill>
                        </a:rPr>
                        <a:t>-40.23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17.32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-6.43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100.56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0">
                          <a:solidFill>
                            <a:schemeClr val="dk1"/>
                          </a:solidFill>
                        </a:rPr>
                        <a:t>5.23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Clr>
                          <a:srgbClr val="FF00FF"/>
                        </a:buClr>
                        <a:buSzPts val="1800"/>
                        <a:buFont typeface="Calibri"/>
                        <a:buNone/>
                      </a:pPr>
                      <a:r>
                        <a:rPr lang="en-US" sz="1800">
                          <a:solidFill>
                            <a:srgbClr val="FF00FF"/>
                          </a:solidFill>
                        </a:rPr>
                        <a:t>double* M[6]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194"/>
                        </a:gs>
                        <a:gs pos="50000">
                          <a:srgbClr val="FFF4BC"/>
                        </a:gs>
                        <a:gs pos="100000">
                          <a:srgbClr val="FFF9DE"/>
                        </a:gs>
                      </a:gsLst>
                      <a:path path="circle">
                        <a:fillToRect l="100000" t="100000"/>
                      </a:path>
                      <a:tileRect r="-100000" b="-100000"/>
                    </a:gradFill>
                  </a:tcPr>
                </a:tc>
                <a:tc>
                  <a:txBody>
                    <a:bodyPr/>
                    <a:lstStyle/>
                    <a:p>
                      <a:pPr marL="0" marR="0" lvl="0" indent="0" algn="ctr" rtl="0">
                        <a:spcBef>
                          <a:spcPts val="0"/>
                        </a:spcBef>
                        <a:spcAft>
                          <a:spcPts val="0"/>
                        </a:spcAft>
                        <a:buNone/>
                      </a:pPr>
                      <a:r>
                        <a:rPr lang="en-US" sz="1800" b="0">
                          <a:solidFill>
                            <a:schemeClr val="dk1"/>
                          </a:solidFill>
                        </a:rPr>
                        <a:t>702.97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14.56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56.79</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100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12.6</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-0.0001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tc>
                  <a:txBody>
                    <a:bodyPr/>
                    <a:lstStyle/>
                    <a:p>
                      <a:pPr marL="0" marR="0" lvl="0" indent="0" algn="ctr" rtl="0">
                        <a:spcBef>
                          <a:spcPts val="0"/>
                        </a:spcBef>
                        <a:spcAft>
                          <a:spcPts val="0"/>
                        </a:spcAft>
                        <a:buNone/>
                      </a:pPr>
                      <a:r>
                        <a:rPr lang="en-US" sz="1800" b="0">
                          <a:solidFill>
                            <a:schemeClr val="dk1"/>
                          </a:solidFill>
                        </a:rPr>
                        <a:t>-4.1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8100000" scaled="0"/>
                    </a:gradFill>
                  </a:tcPr>
                </a:tc>
                <a:extLst>
                  <a:ext uri="{0D108BD9-81ED-4DB2-BD59-A6C34878D82A}">
                    <a16:rowId xmlns:a16="http://schemas.microsoft.com/office/drawing/2014/main" val="10006"/>
                  </a:ext>
                </a:extLst>
              </a:tr>
            </a:tbl>
          </a:graphicData>
        </a:graphic>
      </p:graphicFrame>
      <p:sp>
        <p:nvSpPr>
          <p:cNvPr id="1260" name="Google Shape;1260;p83"/>
          <p:cNvSpPr txBox="1"/>
          <p:nvPr/>
        </p:nvSpPr>
        <p:spPr>
          <a:xfrm>
            <a:off x="443345" y="1142333"/>
            <a:ext cx="1663437" cy="369332"/>
          </a:xfrm>
          <a:prstGeom prst="rect">
            <a:avLst/>
          </a:prstGeom>
          <a:gradFill>
            <a:gsLst>
              <a:gs pos="0">
                <a:srgbClr val="FFF194"/>
              </a:gs>
              <a:gs pos="50000">
                <a:srgbClr val="FFF4BC"/>
              </a:gs>
              <a:gs pos="100000">
                <a:srgbClr val="FFF9DE"/>
              </a:gs>
            </a:gsLst>
            <a:lin ang="81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double* M[0]</a:t>
            </a:r>
            <a:endParaRPr/>
          </a:p>
        </p:txBody>
      </p:sp>
      <p:sp>
        <p:nvSpPr>
          <p:cNvPr id="1261" name="Google Shape;1261;p83"/>
          <p:cNvSpPr txBox="1"/>
          <p:nvPr/>
        </p:nvSpPr>
        <p:spPr>
          <a:xfrm>
            <a:off x="443346" y="1504766"/>
            <a:ext cx="1635728" cy="369332"/>
          </a:xfrm>
          <a:prstGeom prst="rect">
            <a:avLst/>
          </a:prstGeom>
          <a:gradFill>
            <a:gsLst>
              <a:gs pos="0">
                <a:srgbClr val="FFF194"/>
              </a:gs>
              <a:gs pos="50000">
                <a:srgbClr val="FFF4BC"/>
              </a:gs>
              <a:gs pos="100000">
                <a:srgbClr val="FFF9DE"/>
              </a:gs>
            </a:gsLst>
            <a:path path="circle">
              <a:fillToRect l="100000" t="100000"/>
            </a:path>
            <a:tileRect r="-100000" b="-10000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5"/>
                </a:solidFill>
                <a:latin typeface="Calibri"/>
                <a:ea typeface="Calibri"/>
                <a:cs typeface="Calibri"/>
                <a:sym typeface="Calibri"/>
              </a:rPr>
              <a:t>double* M[1]</a:t>
            </a:r>
            <a:endParaRPr/>
          </a:p>
        </p:txBody>
      </p:sp>
      <p:sp>
        <p:nvSpPr>
          <p:cNvPr id="1262" name="Google Shape;1262;p83"/>
          <p:cNvSpPr txBox="1"/>
          <p:nvPr/>
        </p:nvSpPr>
        <p:spPr>
          <a:xfrm>
            <a:off x="434110" y="473785"/>
            <a:ext cx="1440873" cy="369332"/>
          </a:xfrm>
          <a:prstGeom prst="rect">
            <a:avLst/>
          </a:prstGeom>
          <a:gradFill>
            <a:gsLst>
              <a:gs pos="0">
                <a:srgbClr val="8CDE9E"/>
              </a:gs>
              <a:gs pos="50000">
                <a:srgbClr val="BAE8C3"/>
              </a:gs>
              <a:gs pos="100000">
                <a:srgbClr val="DEF2E1"/>
              </a:gs>
            </a:gsLst>
            <a:path path="circle">
              <a:fillToRect l="100000" t="100000"/>
            </a:path>
            <a:tileRect r="-100000" b="-100000"/>
          </a:gra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double **M</a:t>
            </a:r>
            <a:endParaRPr/>
          </a:p>
        </p:txBody>
      </p:sp>
      <p:sp>
        <p:nvSpPr>
          <p:cNvPr id="1263" name="Google Shape;1263;p83"/>
          <p:cNvSpPr/>
          <p:nvPr/>
        </p:nvSpPr>
        <p:spPr>
          <a:xfrm>
            <a:off x="914410" y="4948951"/>
            <a:ext cx="2068946" cy="1219200"/>
          </a:xfrm>
          <a:prstGeom prst="rect">
            <a:avLst/>
          </a:prstGeom>
          <a:blipFill rotWithShape="1">
            <a:blip r:embed="rId3">
              <a:alphaModFix/>
            </a:blip>
            <a:stretch>
              <a:fillRect t="-247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64" name="Google Shape;1264;p83"/>
          <p:cNvSpPr/>
          <p:nvPr/>
        </p:nvSpPr>
        <p:spPr>
          <a:xfrm>
            <a:off x="1066801" y="550487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5" name="Google Shape;1265;p83"/>
          <p:cNvSpPr/>
          <p:nvPr/>
        </p:nvSpPr>
        <p:spPr>
          <a:xfrm>
            <a:off x="1385454" y="5509495"/>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6" name="Google Shape;1266;p83"/>
          <p:cNvSpPr/>
          <p:nvPr/>
        </p:nvSpPr>
        <p:spPr>
          <a:xfrm>
            <a:off x="1690258" y="550949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7" name="Google Shape;1267;p83"/>
          <p:cNvSpPr/>
          <p:nvPr/>
        </p:nvSpPr>
        <p:spPr>
          <a:xfrm>
            <a:off x="2008911" y="5514115"/>
            <a:ext cx="147782" cy="157018"/>
          </a:xfrm>
          <a:prstGeom prst="rect">
            <a:avLst/>
          </a:prstGeom>
          <a:gradFill>
            <a:gsLst>
              <a:gs pos="0">
                <a:srgbClr val="ACD997"/>
              </a:gs>
              <a:gs pos="50000">
                <a:srgbClr val="CBE6BF"/>
              </a:gs>
              <a:gs pos="100000">
                <a:srgbClr val="E5F2E0"/>
              </a:gs>
            </a:gsLst>
            <a:lin ang="81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8" name="Google Shape;1268;p83"/>
          <p:cNvSpPr/>
          <p:nvPr/>
        </p:nvSpPr>
        <p:spPr>
          <a:xfrm>
            <a:off x="2336802" y="5514115"/>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9" name="Google Shape;1269;p83"/>
          <p:cNvSpPr/>
          <p:nvPr/>
        </p:nvSpPr>
        <p:spPr>
          <a:xfrm>
            <a:off x="1066801" y="573578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0" name="Google Shape;1270;p83"/>
          <p:cNvSpPr/>
          <p:nvPr/>
        </p:nvSpPr>
        <p:spPr>
          <a:xfrm>
            <a:off x="1385454" y="5740404"/>
            <a:ext cx="147782" cy="157018"/>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1" name="Google Shape;1271;p83"/>
          <p:cNvSpPr/>
          <p:nvPr/>
        </p:nvSpPr>
        <p:spPr>
          <a:xfrm>
            <a:off x="1690258" y="574040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83"/>
          <p:cNvSpPr/>
          <p:nvPr/>
        </p:nvSpPr>
        <p:spPr>
          <a:xfrm>
            <a:off x="2008911"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83"/>
          <p:cNvSpPr/>
          <p:nvPr/>
        </p:nvSpPr>
        <p:spPr>
          <a:xfrm>
            <a:off x="2336802" y="5745024"/>
            <a:ext cx="147782" cy="157018"/>
          </a:xfrm>
          <a:prstGeom prst="rect">
            <a:avLst/>
          </a:prstGeom>
          <a:gradFill>
            <a:gsLst>
              <a:gs pos="0">
                <a:srgbClr val="FFF194"/>
              </a:gs>
              <a:gs pos="50000">
                <a:srgbClr val="FFF4BC"/>
              </a:gs>
              <a:gs pos="100000">
                <a:srgbClr val="FFF9DE"/>
              </a:gs>
            </a:gsLst>
            <a:lin ang="54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4" name="Google Shape;1274;p83"/>
          <p:cNvSpPr/>
          <p:nvPr/>
        </p:nvSpPr>
        <p:spPr>
          <a:xfrm>
            <a:off x="3204984" y="4340112"/>
            <a:ext cx="1722579" cy="1838186"/>
          </a:xfrm>
          <a:prstGeom prst="rect">
            <a:avLst/>
          </a:prstGeom>
          <a:blipFill rotWithShape="1">
            <a:blip r:embed="rId4">
              <a:alphaModFix/>
            </a:blip>
            <a:stretch>
              <a:fillRect l="-7393" t="-4604" r="-6688"/>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75" name="Google Shape;1275;p83"/>
          <p:cNvSpPr/>
          <p:nvPr/>
        </p:nvSpPr>
        <p:spPr>
          <a:xfrm>
            <a:off x="5223166" y="4004952"/>
            <a:ext cx="1805709" cy="2197266"/>
          </a:xfrm>
          <a:prstGeom prst="rect">
            <a:avLst/>
          </a:prstGeom>
          <a:blipFill rotWithShape="1">
            <a:blip r:embed="rId5">
              <a:alphaModFix/>
            </a:blip>
            <a:stretch>
              <a:fillRect l="-4696" t="-3866" r="-402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276" name="Google Shape;1276;p83"/>
          <p:cNvSpPr/>
          <p:nvPr/>
        </p:nvSpPr>
        <p:spPr>
          <a:xfrm>
            <a:off x="7331368" y="3893491"/>
            <a:ext cx="3726868" cy="2346192"/>
          </a:xfrm>
          <a:prstGeom prst="rect">
            <a:avLst/>
          </a:prstGeom>
          <a:blipFill rotWithShape="1">
            <a:blip r:embed="rId6">
              <a:alphaModFix/>
            </a:blip>
            <a:stretch>
              <a:fillRect t="-516"/>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aphicFrame>
        <p:nvGraphicFramePr>
          <p:cNvPr id="1277" name="Google Shape;1277;p83"/>
          <p:cNvGraphicFramePr/>
          <p:nvPr/>
        </p:nvGraphicFramePr>
        <p:xfrm>
          <a:off x="3332029" y="525082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199275">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extLst>
                  <a:ext uri="{0D108BD9-81ED-4DB2-BD59-A6C34878D82A}">
                    <a16:rowId xmlns:a16="http://schemas.microsoft.com/office/drawing/2014/main" val="10000"/>
                  </a:ext>
                </a:extLst>
              </a:tr>
            </a:tbl>
          </a:graphicData>
        </a:graphic>
      </p:graphicFrame>
      <p:graphicFrame>
        <p:nvGraphicFramePr>
          <p:cNvPr id="1278" name="Google Shape;1278;p83"/>
          <p:cNvGraphicFramePr/>
          <p:nvPr/>
        </p:nvGraphicFramePr>
        <p:xfrm>
          <a:off x="3332029" y="5657912"/>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FFAA87"/>
                        </a:gs>
                        <a:gs pos="50000">
                          <a:srgbClr val="FFC9B5"/>
                        </a:gs>
                        <a:gs pos="100000">
                          <a:srgbClr val="FFE3DB"/>
                        </a:gs>
                      </a:gsLst>
                      <a:path path="circle">
                        <a:fillToRect l="100000" t="100000"/>
                      </a:path>
                      <a:tileRect r="-100000" b="-10000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79" name="Google Shape;1279;p83"/>
          <p:cNvGraphicFramePr/>
          <p:nvPr/>
        </p:nvGraphicFramePr>
        <p:xfrm>
          <a:off x="5388236" y="4807664"/>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80" name="Google Shape;1280;p83"/>
          <p:cNvGraphicFramePr/>
          <p:nvPr/>
        </p:nvGraphicFramePr>
        <p:xfrm>
          <a:off x="5388236" y="5280803"/>
          <a:ext cx="1510200" cy="365770"/>
        </p:xfrm>
        <a:graphic>
          <a:graphicData uri="http://schemas.openxmlformats.org/drawingml/2006/table">
            <a:tbl>
              <a:tblPr firstRow="1" bandRow="1">
                <a:noFill/>
                <a:tableStyleId>{CA4FC65F-9138-4B8D-A4A9-D806B22237C2}</a:tableStyleId>
              </a:tblPr>
              <a:tblGrid>
                <a:gridCol w="251700">
                  <a:extLst>
                    <a:ext uri="{9D8B030D-6E8A-4147-A177-3AD203B41FA5}">
                      <a16:colId xmlns:a16="http://schemas.microsoft.com/office/drawing/2014/main" val="20000"/>
                    </a:ext>
                  </a:extLst>
                </a:gridCol>
                <a:gridCol w="2517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81" name="Google Shape;1281;p83"/>
          <p:cNvGraphicFramePr/>
          <p:nvPr/>
        </p:nvGraphicFramePr>
        <p:xfrm>
          <a:off x="5370950" y="5767799"/>
          <a:ext cx="15102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95100">
                  <a:extLst>
                    <a:ext uri="{9D8B030D-6E8A-4147-A177-3AD203B41FA5}">
                      <a16:colId xmlns:a16="http://schemas.microsoft.com/office/drawing/2014/main" val="20001"/>
                    </a:ext>
                  </a:extLst>
                </a:gridCol>
                <a:gridCol w="251700">
                  <a:extLst>
                    <a:ext uri="{9D8B030D-6E8A-4147-A177-3AD203B41FA5}">
                      <a16:colId xmlns:a16="http://schemas.microsoft.com/office/drawing/2014/main" val="20002"/>
                    </a:ext>
                  </a:extLst>
                </a:gridCol>
                <a:gridCol w="251700">
                  <a:extLst>
                    <a:ext uri="{9D8B030D-6E8A-4147-A177-3AD203B41FA5}">
                      <a16:colId xmlns:a16="http://schemas.microsoft.com/office/drawing/2014/main" val="20003"/>
                    </a:ext>
                  </a:extLst>
                </a:gridCol>
                <a:gridCol w="251700">
                  <a:extLst>
                    <a:ext uri="{9D8B030D-6E8A-4147-A177-3AD203B41FA5}">
                      <a16:colId xmlns:a16="http://schemas.microsoft.com/office/drawing/2014/main" val="20004"/>
                    </a:ext>
                  </a:extLst>
                </a:gridCol>
                <a:gridCol w="251700">
                  <a:extLst>
                    <a:ext uri="{9D8B030D-6E8A-4147-A177-3AD203B41FA5}">
                      <a16:colId xmlns:a16="http://schemas.microsoft.com/office/drawing/2014/main" val="2000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gradFill>
                      <a:gsLst>
                        <a:gs pos="0">
                          <a:srgbClr val="92AAEA"/>
                        </a:gs>
                        <a:gs pos="50000">
                          <a:srgbClr val="BDCAF0"/>
                        </a:gs>
                        <a:gs pos="100000">
                          <a:srgbClr val="DEE4F7"/>
                        </a:gs>
                      </a:gsLst>
                      <a:lin ang="8100000" scaled="0"/>
                    </a:gradFill>
                  </a:tcPr>
                </a:tc>
                <a:extLst>
                  <a:ext uri="{0D108BD9-81ED-4DB2-BD59-A6C34878D82A}">
                    <a16:rowId xmlns:a16="http://schemas.microsoft.com/office/drawing/2014/main" val="10000"/>
                  </a:ext>
                </a:extLst>
              </a:tr>
            </a:tbl>
          </a:graphicData>
        </a:graphic>
      </p:graphicFrame>
      <p:graphicFrame>
        <p:nvGraphicFramePr>
          <p:cNvPr id="1282" name="Google Shape;1282;p83"/>
          <p:cNvGraphicFramePr/>
          <p:nvPr/>
        </p:nvGraphicFramePr>
        <p:xfrm>
          <a:off x="7430672" y="4844315"/>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7EFF"/>
                        </a:gs>
                        <a:gs pos="50000">
                          <a:srgbClr val="FFB1FF"/>
                        </a:gs>
                        <a:gs pos="100000">
                          <a:srgbClr val="FFD9FF"/>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283" name="Google Shape;1283;p83"/>
          <p:cNvGraphicFramePr/>
          <p:nvPr/>
        </p:nvGraphicFramePr>
        <p:xfrm>
          <a:off x="7430672" y="5292152"/>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5A5A5"/>
                    </a:soli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E0000"/>
                        </a:gs>
                        <a:gs pos="50000">
                          <a:srgbClr val="E40000"/>
                        </a:gs>
                        <a:gs pos="100000">
                          <a:srgbClr val="FF0000"/>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9E0000"/>
                        </a:gs>
                        <a:gs pos="50000">
                          <a:srgbClr val="E40000"/>
                        </a:gs>
                        <a:gs pos="100000">
                          <a:srgbClr val="FF0000"/>
                        </a:gs>
                      </a:gsLst>
                      <a:lin ang="54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284" name="Google Shape;1284;p83"/>
          <p:cNvGraphicFramePr/>
          <p:nvPr/>
        </p:nvGraphicFramePr>
        <p:xfrm>
          <a:off x="7430672" y="5797106"/>
          <a:ext cx="3332800" cy="365770"/>
        </p:xfrm>
        <a:graphic>
          <a:graphicData uri="http://schemas.openxmlformats.org/drawingml/2006/table">
            <a:tbl>
              <a:tblPr firstRow="1" bandRow="1">
                <a:noFill/>
                <a:tableStyleId>{CA4FC65F-9138-4B8D-A4A9-D806B22237C2}</a:tableStyleId>
              </a:tblPr>
              <a:tblGrid>
                <a:gridCol w="20830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208300">
                  <a:extLst>
                    <a:ext uri="{9D8B030D-6E8A-4147-A177-3AD203B41FA5}">
                      <a16:colId xmlns:a16="http://schemas.microsoft.com/office/drawing/2014/main" val="20003"/>
                    </a:ext>
                  </a:extLst>
                </a:gridCol>
                <a:gridCol w="208300">
                  <a:extLst>
                    <a:ext uri="{9D8B030D-6E8A-4147-A177-3AD203B41FA5}">
                      <a16:colId xmlns:a16="http://schemas.microsoft.com/office/drawing/2014/main" val="20004"/>
                    </a:ext>
                  </a:extLst>
                </a:gridCol>
                <a:gridCol w="208300">
                  <a:extLst>
                    <a:ext uri="{9D8B030D-6E8A-4147-A177-3AD203B41FA5}">
                      <a16:colId xmlns:a16="http://schemas.microsoft.com/office/drawing/2014/main" val="20005"/>
                    </a:ext>
                  </a:extLst>
                </a:gridCol>
                <a:gridCol w="208300">
                  <a:extLst>
                    <a:ext uri="{9D8B030D-6E8A-4147-A177-3AD203B41FA5}">
                      <a16:colId xmlns:a16="http://schemas.microsoft.com/office/drawing/2014/main" val="20006"/>
                    </a:ext>
                  </a:extLst>
                </a:gridCol>
                <a:gridCol w="208300">
                  <a:extLst>
                    <a:ext uri="{9D8B030D-6E8A-4147-A177-3AD203B41FA5}">
                      <a16:colId xmlns:a16="http://schemas.microsoft.com/office/drawing/2014/main" val="20007"/>
                    </a:ext>
                  </a:extLst>
                </a:gridCol>
                <a:gridCol w="208300">
                  <a:extLst>
                    <a:ext uri="{9D8B030D-6E8A-4147-A177-3AD203B41FA5}">
                      <a16:colId xmlns:a16="http://schemas.microsoft.com/office/drawing/2014/main" val="20008"/>
                    </a:ext>
                  </a:extLst>
                </a:gridCol>
                <a:gridCol w="208300">
                  <a:extLst>
                    <a:ext uri="{9D8B030D-6E8A-4147-A177-3AD203B41FA5}">
                      <a16:colId xmlns:a16="http://schemas.microsoft.com/office/drawing/2014/main" val="20009"/>
                    </a:ext>
                  </a:extLst>
                </a:gridCol>
                <a:gridCol w="208300">
                  <a:extLst>
                    <a:ext uri="{9D8B030D-6E8A-4147-A177-3AD203B41FA5}">
                      <a16:colId xmlns:a16="http://schemas.microsoft.com/office/drawing/2014/main" val="20010"/>
                    </a:ext>
                  </a:extLst>
                </a:gridCol>
                <a:gridCol w="208300">
                  <a:extLst>
                    <a:ext uri="{9D8B030D-6E8A-4147-A177-3AD203B41FA5}">
                      <a16:colId xmlns:a16="http://schemas.microsoft.com/office/drawing/2014/main" val="20011"/>
                    </a:ext>
                  </a:extLst>
                </a:gridCol>
                <a:gridCol w="208300">
                  <a:extLst>
                    <a:ext uri="{9D8B030D-6E8A-4147-A177-3AD203B41FA5}">
                      <a16:colId xmlns:a16="http://schemas.microsoft.com/office/drawing/2014/main" val="20012"/>
                    </a:ext>
                  </a:extLst>
                </a:gridCol>
                <a:gridCol w="208300">
                  <a:extLst>
                    <a:ext uri="{9D8B030D-6E8A-4147-A177-3AD203B41FA5}">
                      <a16:colId xmlns:a16="http://schemas.microsoft.com/office/drawing/2014/main" val="20013"/>
                    </a:ext>
                  </a:extLst>
                </a:gridCol>
                <a:gridCol w="208300">
                  <a:extLst>
                    <a:ext uri="{9D8B030D-6E8A-4147-A177-3AD203B41FA5}">
                      <a16:colId xmlns:a16="http://schemas.microsoft.com/office/drawing/2014/main" val="20014"/>
                    </a:ext>
                  </a:extLst>
                </a:gridCol>
                <a:gridCol w="208300">
                  <a:extLst>
                    <a:ext uri="{9D8B030D-6E8A-4147-A177-3AD203B41FA5}">
                      <a16:colId xmlns:a16="http://schemas.microsoft.com/office/drawing/2014/main" val="20015"/>
                    </a:ext>
                  </a:extLst>
                </a:gridCol>
              </a:tblGrid>
              <a:tr h="0">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8CDE9E"/>
                        </a:gs>
                        <a:gs pos="50000">
                          <a:srgbClr val="BAE8C3"/>
                        </a:gs>
                        <a:gs pos="100000">
                          <a:srgbClr val="DEF2E1"/>
                        </a:gs>
                      </a:gsLst>
                      <a:lin ang="8100000" scaled="0"/>
                    </a:gradFill>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0">
                        <a:solidFill>
                          <a:schemeClr val="dk1"/>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285" name="Google Shape;1285;p83"/>
          <p:cNvSpPr txBox="1"/>
          <p:nvPr/>
        </p:nvSpPr>
        <p:spPr>
          <a:xfrm>
            <a:off x="2933700" y="6212262"/>
            <a:ext cx="23370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030A0"/>
                </a:solidFill>
                <a:latin typeface="Calibri"/>
                <a:ea typeface="Calibri"/>
                <a:cs typeface="Calibri"/>
                <a:sym typeface="Calibri"/>
              </a:rPr>
              <a:t>Over-utilization + partial overlap with L2 </a:t>
            </a:r>
            <a:endParaRPr/>
          </a:p>
        </p:txBody>
      </p:sp>
      <p:sp>
        <p:nvSpPr>
          <p:cNvPr id="1286" name="Google Shape;1286;p83"/>
          <p:cNvSpPr txBox="1"/>
          <p:nvPr/>
        </p:nvSpPr>
        <p:spPr>
          <a:xfrm>
            <a:off x="7430673" y="6278385"/>
            <a:ext cx="392312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Under-utilization + fragmentation</a:t>
            </a:r>
            <a:endParaRPr/>
          </a:p>
        </p:txBody>
      </p:sp>
      <p:sp>
        <p:nvSpPr>
          <p:cNvPr id="1287" name="Google Shape;1287;p83"/>
          <p:cNvSpPr txBox="1"/>
          <p:nvPr/>
        </p:nvSpPr>
        <p:spPr>
          <a:xfrm>
            <a:off x="1101447" y="6274699"/>
            <a:ext cx="16948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030A0"/>
                </a:solidFill>
                <a:latin typeface="Calibri"/>
                <a:ea typeface="Calibri"/>
                <a:cs typeface="Calibri"/>
                <a:sym typeface="Calibri"/>
              </a:rPr>
              <a:t>Over-utilization </a:t>
            </a:r>
            <a:endParaRPr/>
          </a:p>
        </p:txBody>
      </p:sp>
      <p:sp>
        <p:nvSpPr>
          <p:cNvPr id="1288" name="Google Shape;1288;p83"/>
          <p:cNvSpPr txBox="1"/>
          <p:nvPr/>
        </p:nvSpPr>
        <p:spPr>
          <a:xfrm>
            <a:off x="5408172" y="6309597"/>
            <a:ext cx="20504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030A0"/>
                </a:solidFill>
                <a:latin typeface="Calibri"/>
                <a:ea typeface="Calibri"/>
                <a:cs typeface="Calibri"/>
                <a:sym typeface="Calibri"/>
              </a:rPr>
              <a:t>Over-utilization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3EE1-B771-3B4F-89D6-FC5E3A2B723B}"/>
              </a:ext>
            </a:extLst>
          </p:cNvPr>
          <p:cNvSpPr>
            <a:spLocks noGrp="1"/>
          </p:cNvSpPr>
          <p:nvPr>
            <p:ph type="title"/>
          </p:nvPr>
        </p:nvSpPr>
        <p:spPr/>
        <p:txBody>
          <a:bodyPr/>
          <a:lstStyle/>
          <a:p>
            <a:pPr algn="ctr"/>
            <a:r>
              <a:rPr lang="en-US" dirty="0"/>
              <a:t>Tower of “core” CS courses</a:t>
            </a:r>
          </a:p>
        </p:txBody>
      </p:sp>
      <p:sp>
        <p:nvSpPr>
          <p:cNvPr id="4" name="Rounded Rectangle 3">
            <a:extLst>
              <a:ext uri="{FF2B5EF4-FFF2-40B4-BE49-F238E27FC236}">
                <a16:creationId xmlns:a16="http://schemas.microsoft.com/office/drawing/2014/main" id="{94408141-5FF8-7348-958B-C670E7E3C23E}"/>
              </a:ext>
            </a:extLst>
          </p:cNvPr>
          <p:cNvSpPr/>
          <p:nvPr/>
        </p:nvSpPr>
        <p:spPr>
          <a:xfrm>
            <a:off x="3061253"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131</a:t>
            </a:r>
          </a:p>
        </p:txBody>
      </p:sp>
      <p:sp>
        <p:nvSpPr>
          <p:cNvPr id="5" name="Rounded Rectangle 4">
            <a:extLst>
              <a:ext uri="{FF2B5EF4-FFF2-40B4-BE49-F238E27FC236}">
                <a16:creationId xmlns:a16="http://schemas.microsoft.com/office/drawing/2014/main" id="{804C8EBB-0D81-CC45-81EC-C3BB02564771}"/>
              </a:ext>
            </a:extLst>
          </p:cNvPr>
          <p:cNvSpPr/>
          <p:nvPr/>
        </p:nvSpPr>
        <p:spPr>
          <a:xfrm>
            <a:off x="5791201" y="5486400"/>
            <a:ext cx="2729948"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250</a:t>
            </a:r>
          </a:p>
        </p:txBody>
      </p:sp>
      <p:sp>
        <p:nvSpPr>
          <p:cNvPr id="6" name="Rounded Rectangle 5">
            <a:extLst>
              <a:ext uri="{FF2B5EF4-FFF2-40B4-BE49-F238E27FC236}">
                <a16:creationId xmlns:a16="http://schemas.microsoft.com/office/drawing/2014/main" id="{727AA041-3B2F-154B-B6F3-B473920D7FED}"/>
              </a:ext>
            </a:extLst>
          </p:cNvPr>
          <p:cNvSpPr/>
          <p:nvPr/>
        </p:nvSpPr>
        <p:spPr>
          <a:xfrm>
            <a:off x="3061253"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132</a:t>
            </a:r>
          </a:p>
        </p:txBody>
      </p:sp>
      <p:sp>
        <p:nvSpPr>
          <p:cNvPr id="7" name="Rounded Rectangle 6">
            <a:extLst>
              <a:ext uri="{FF2B5EF4-FFF2-40B4-BE49-F238E27FC236}">
                <a16:creationId xmlns:a16="http://schemas.microsoft.com/office/drawing/2014/main" id="{AE9E4818-9FE4-2441-90E1-F82052604959}"/>
              </a:ext>
            </a:extLst>
          </p:cNvPr>
          <p:cNvSpPr/>
          <p:nvPr/>
        </p:nvSpPr>
        <p:spPr>
          <a:xfrm>
            <a:off x="5791201" y="4114800"/>
            <a:ext cx="2729948" cy="137160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216</a:t>
            </a:r>
          </a:p>
        </p:txBody>
      </p:sp>
      <p:sp>
        <p:nvSpPr>
          <p:cNvPr id="8" name="Rounded Rectangle 7">
            <a:extLst>
              <a:ext uri="{FF2B5EF4-FFF2-40B4-BE49-F238E27FC236}">
                <a16:creationId xmlns:a16="http://schemas.microsoft.com/office/drawing/2014/main" id="{D3442D61-B10E-174B-994B-9A0F8E575981}"/>
              </a:ext>
            </a:extLst>
          </p:cNvPr>
          <p:cNvSpPr/>
          <p:nvPr/>
        </p:nvSpPr>
        <p:spPr>
          <a:xfrm>
            <a:off x="3061253"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330</a:t>
            </a:r>
          </a:p>
        </p:txBody>
      </p:sp>
      <p:sp>
        <p:nvSpPr>
          <p:cNvPr id="9" name="Rounded Rectangle 8">
            <a:extLst>
              <a:ext uri="{FF2B5EF4-FFF2-40B4-BE49-F238E27FC236}">
                <a16:creationId xmlns:a16="http://schemas.microsoft.com/office/drawing/2014/main" id="{F8386B75-5F06-BC44-B446-DE3AB981D5B6}"/>
              </a:ext>
            </a:extLst>
          </p:cNvPr>
          <p:cNvSpPr/>
          <p:nvPr/>
        </p:nvSpPr>
        <p:spPr>
          <a:xfrm>
            <a:off x="5791201" y="2743200"/>
            <a:ext cx="2729948" cy="137160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351</a:t>
            </a:r>
          </a:p>
        </p:txBody>
      </p:sp>
      <p:sp>
        <p:nvSpPr>
          <p:cNvPr id="10" name="Rounded Rectangle 9">
            <a:extLst>
              <a:ext uri="{FF2B5EF4-FFF2-40B4-BE49-F238E27FC236}">
                <a16:creationId xmlns:a16="http://schemas.microsoft.com/office/drawing/2014/main" id="{79231863-71A9-EE4B-8001-3AB8E8506EC2}"/>
              </a:ext>
            </a:extLst>
          </p:cNvPr>
          <p:cNvSpPr/>
          <p:nvPr/>
        </p:nvSpPr>
        <p:spPr>
          <a:xfrm>
            <a:off x="3061253"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accent5">
                    <a:lumMod val="75000"/>
                  </a:schemeClr>
                </a:solidFill>
              </a:rPr>
              <a:t>420</a:t>
            </a:r>
          </a:p>
        </p:txBody>
      </p:sp>
      <p:sp>
        <p:nvSpPr>
          <p:cNvPr id="11" name="Rounded Rectangle 10">
            <a:extLst>
              <a:ext uri="{FF2B5EF4-FFF2-40B4-BE49-F238E27FC236}">
                <a16:creationId xmlns:a16="http://schemas.microsoft.com/office/drawing/2014/main" id="{340A2BAC-3F90-8946-9168-31A8DCF35D3E}"/>
              </a:ext>
            </a:extLst>
          </p:cNvPr>
          <p:cNvSpPr/>
          <p:nvPr/>
        </p:nvSpPr>
        <p:spPr>
          <a:xfrm>
            <a:off x="5791201" y="1371600"/>
            <a:ext cx="2729948" cy="1371600"/>
          </a:xfrm>
          <a:prstGeom prst="roundRect">
            <a:avLst/>
          </a:prstGeom>
          <a:solidFill>
            <a:srgbClr val="FF66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451</a:t>
            </a:r>
          </a:p>
        </p:txBody>
      </p:sp>
      <p:sp>
        <p:nvSpPr>
          <p:cNvPr id="13" name="TextBox 12">
            <a:extLst>
              <a:ext uri="{FF2B5EF4-FFF2-40B4-BE49-F238E27FC236}">
                <a16:creationId xmlns:a16="http://schemas.microsoft.com/office/drawing/2014/main" id="{DC12BF21-B869-B04B-9941-FA36048EBA7F}"/>
              </a:ext>
            </a:extLst>
          </p:cNvPr>
          <p:cNvSpPr txBox="1"/>
          <p:nvPr/>
        </p:nvSpPr>
        <p:spPr>
          <a:xfrm>
            <a:off x="0" y="3995532"/>
            <a:ext cx="2915478" cy="1692771"/>
          </a:xfrm>
          <a:prstGeom prst="rect">
            <a:avLst/>
          </a:prstGeom>
          <a:noFill/>
        </p:spPr>
        <p:txBody>
          <a:bodyPr wrap="square" rtlCol="0">
            <a:spAutoFit/>
          </a:bodyPr>
          <a:lstStyle/>
          <a:p>
            <a:r>
              <a:rPr lang="en-US" sz="2600" dirty="0">
                <a:solidFill>
                  <a:schemeClr val="accent6">
                    <a:lumMod val="75000"/>
                  </a:schemeClr>
                </a:solidFill>
              </a:rPr>
              <a:t>Lists, queues, stacks, BSTs, simple hashes, graphs, heaps.</a:t>
            </a:r>
          </a:p>
        </p:txBody>
      </p:sp>
      <p:cxnSp>
        <p:nvCxnSpPr>
          <p:cNvPr id="12" name="Straight Arrow Connector 11">
            <a:extLst>
              <a:ext uri="{FF2B5EF4-FFF2-40B4-BE49-F238E27FC236}">
                <a16:creationId xmlns:a16="http://schemas.microsoft.com/office/drawing/2014/main" id="{813F47E2-29B0-284C-9225-9F1C52061418}"/>
              </a:ext>
            </a:extLst>
          </p:cNvPr>
          <p:cNvCxnSpPr>
            <a:cxnSpLocks/>
            <a:stCxn id="6" idx="1"/>
          </p:cNvCxnSpPr>
          <p:nvPr/>
        </p:nvCxnSpPr>
        <p:spPr>
          <a:xfrm flipH="1" flipV="1">
            <a:off x="2292627" y="4795632"/>
            <a:ext cx="768626" cy="496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75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959"/>
              <a:buFont typeface="Calibri"/>
              <a:buNone/>
            </a:pPr>
            <a:r>
              <a:rPr lang="en-US" sz="3959" b="0" i="0" u="none" strike="noStrike" cap="none">
                <a:solidFill>
                  <a:schemeClr val="dk1"/>
                </a:solidFill>
                <a:latin typeface="Calibri"/>
                <a:ea typeface="Calibri"/>
                <a:cs typeface="Calibri"/>
                <a:sym typeface="Calibri"/>
              </a:rPr>
              <a:t>Take-home message #5: </a:t>
            </a:r>
            <a:br>
              <a:rPr lang="en-US" sz="3959" b="0" i="0" u="none" strike="noStrike" cap="none">
                <a:solidFill>
                  <a:schemeClr val="dk1"/>
                </a:solidFill>
                <a:latin typeface="Calibri"/>
                <a:ea typeface="Calibri"/>
                <a:cs typeface="Calibri"/>
                <a:sym typeface="Calibri"/>
              </a:rPr>
            </a:br>
            <a:r>
              <a:rPr lang="en-US" sz="3959" b="1" i="1" u="sng" strike="noStrike" cap="none">
                <a:solidFill>
                  <a:srgbClr val="FF00FF"/>
                </a:solidFill>
                <a:latin typeface="Calibri"/>
                <a:ea typeface="Calibri"/>
                <a:cs typeface="Calibri"/>
                <a:sym typeface="Calibri"/>
              </a:rPr>
              <a:t>programming language intricacies affect design</a:t>
            </a:r>
            <a:endParaRPr/>
          </a:p>
        </p:txBody>
      </p:sp>
      <p:sp>
        <p:nvSpPr>
          <p:cNvPr id="1350" name="Google Shape;1350;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Modern languages have </a:t>
            </a:r>
            <a:r>
              <a:rPr lang="en-US" sz="2800" b="0" i="0" u="none" strike="noStrike" cap="none" dirty="0">
                <a:solidFill>
                  <a:schemeClr val="accent4"/>
                </a:solidFill>
                <a:latin typeface="Calibri"/>
                <a:ea typeface="Calibri"/>
                <a:cs typeface="Calibri"/>
                <a:sym typeface="Calibri"/>
              </a:rPr>
              <a:t>HUGE </a:t>
            </a:r>
            <a:r>
              <a:rPr lang="en-US" sz="2800" b="0" i="0" u="none" strike="noStrike" cap="none" dirty="0">
                <a:solidFill>
                  <a:schemeClr val="dk1"/>
                </a:solidFill>
                <a:latin typeface="Calibri"/>
                <a:ea typeface="Calibri"/>
                <a:cs typeface="Calibri"/>
                <a:sym typeface="Calibri"/>
              </a:rPr>
              <a:t>and</a:t>
            </a:r>
            <a:r>
              <a:rPr lang="en-US" sz="2800" b="0" i="0" u="none" strike="noStrike" cap="none" dirty="0">
                <a:solidFill>
                  <a:schemeClr val="accent4"/>
                </a:solidFill>
                <a:latin typeface="Calibri"/>
                <a:ea typeface="Calibri"/>
                <a:cs typeface="Calibri"/>
                <a:sym typeface="Calibri"/>
              </a:rPr>
              <a:t> very complex</a:t>
            </a:r>
            <a:r>
              <a:rPr lang="en-US" sz="2800" b="0" i="0" u="none" strike="noStrike" cap="none" dirty="0">
                <a:solidFill>
                  <a:schemeClr val="dk1"/>
                </a:solidFill>
                <a:latin typeface="Calibri"/>
                <a:ea typeface="Calibri"/>
                <a:cs typeface="Calibri"/>
                <a:sym typeface="Calibri"/>
              </a:rPr>
              <a:t> </a:t>
            </a:r>
            <a:r>
              <a:rPr lang="en-US" sz="2800" b="0" i="0" u="none" strike="noStrike" cap="none" dirty="0">
                <a:solidFill>
                  <a:schemeClr val="accent4"/>
                </a:solidFill>
                <a:latin typeface="Calibri"/>
                <a:ea typeface="Calibri"/>
                <a:cs typeface="Calibri"/>
                <a:sym typeface="Calibri"/>
              </a:rPr>
              <a:t>compilers / interpreters</a:t>
            </a:r>
            <a:r>
              <a:rPr lang="en-US" sz="2800" b="0" i="0" u="none" strike="noStrike" cap="none" dirty="0">
                <a:solidFill>
                  <a:schemeClr val="dk1"/>
                </a:solidFill>
                <a:latin typeface="Calibri"/>
                <a:ea typeface="Calibri"/>
                <a:cs typeface="Calibri"/>
                <a:sym typeface="Calibri"/>
              </a:rPr>
              <a:t>, and teams of developers working at the lowest levels (as close to the hardware as possible).</a:t>
            </a:r>
            <a:endParaRPr dirty="0"/>
          </a:p>
          <a:p>
            <a:pPr marL="685800" marR="0" lvl="1" indent="-228600" algn="l" rtl="0">
              <a:lnSpc>
                <a:spcPct val="8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If you want to be such a developer, the teaching staff applauds your choice.</a:t>
            </a:r>
            <a:endParaRPr dirty="0"/>
          </a:p>
          <a:p>
            <a:pPr marL="228600" marR="0" lvl="0" indent="-228600" algn="l" rtl="0">
              <a:lnSpc>
                <a:spcPct val="80000"/>
              </a:lnSpc>
              <a:spcBef>
                <a:spcPts val="1000"/>
              </a:spcBef>
              <a:spcAft>
                <a:spcPts val="0"/>
              </a:spcAft>
              <a:buClr>
                <a:srgbClr val="FF0000"/>
              </a:buClr>
              <a:buSzPts val="2800"/>
              <a:buFont typeface="Arial"/>
              <a:buChar char="•"/>
            </a:pP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959"/>
              <a:buFont typeface="Calibri"/>
              <a:buNone/>
            </a:pPr>
            <a:r>
              <a:rPr lang="en-US" sz="3959" b="0" i="0" u="none" strike="noStrike" cap="none">
                <a:solidFill>
                  <a:schemeClr val="dk1"/>
                </a:solidFill>
                <a:latin typeface="Calibri"/>
                <a:ea typeface="Calibri"/>
                <a:cs typeface="Calibri"/>
                <a:sym typeface="Calibri"/>
              </a:rPr>
              <a:t>Take-home message #5: </a:t>
            </a:r>
            <a:br>
              <a:rPr lang="en-US" sz="3959" b="0" i="0" u="none" strike="noStrike" cap="none">
                <a:solidFill>
                  <a:schemeClr val="dk1"/>
                </a:solidFill>
                <a:latin typeface="Calibri"/>
                <a:ea typeface="Calibri"/>
                <a:cs typeface="Calibri"/>
                <a:sym typeface="Calibri"/>
              </a:rPr>
            </a:br>
            <a:r>
              <a:rPr lang="en-US" sz="3959" b="1" i="1" u="sng" strike="noStrike" cap="none">
                <a:solidFill>
                  <a:srgbClr val="FF00FF"/>
                </a:solidFill>
                <a:latin typeface="Calibri"/>
                <a:ea typeface="Calibri"/>
                <a:cs typeface="Calibri"/>
                <a:sym typeface="Calibri"/>
              </a:rPr>
              <a:t>programming language intricacies affect design</a:t>
            </a:r>
            <a:endParaRPr/>
          </a:p>
        </p:txBody>
      </p:sp>
      <p:sp>
        <p:nvSpPr>
          <p:cNvPr id="1350" name="Google Shape;1350;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Modern languages have </a:t>
            </a:r>
            <a:r>
              <a:rPr lang="en-US" sz="2800" b="0" i="0" u="none" strike="noStrike" cap="none" dirty="0">
                <a:solidFill>
                  <a:schemeClr val="accent4"/>
                </a:solidFill>
                <a:latin typeface="Calibri"/>
                <a:ea typeface="Calibri"/>
                <a:cs typeface="Calibri"/>
                <a:sym typeface="Calibri"/>
              </a:rPr>
              <a:t>HUGE </a:t>
            </a:r>
            <a:r>
              <a:rPr lang="en-US" sz="2800" b="0" i="0" u="none" strike="noStrike" cap="none" dirty="0">
                <a:solidFill>
                  <a:schemeClr val="dk1"/>
                </a:solidFill>
                <a:latin typeface="Calibri"/>
                <a:ea typeface="Calibri"/>
                <a:cs typeface="Calibri"/>
                <a:sym typeface="Calibri"/>
              </a:rPr>
              <a:t>and</a:t>
            </a:r>
            <a:r>
              <a:rPr lang="en-US" sz="2800" b="0" i="0" u="none" strike="noStrike" cap="none" dirty="0">
                <a:solidFill>
                  <a:schemeClr val="accent4"/>
                </a:solidFill>
                <a:latin typeface="Calibri"/>
                <a:ea typeface="Calibri"/>
                <a:cs typeface="Calibri"/>
                <a:sym typeface="Calibri"/>
              </a:rPr>
              <a:t> very complex</a:t>
            </a:r>
            <a:r>
              <a:rPr lang="en-US" sz="2800" b="0" i="0" u="none" strike="noStrike" cap="none" dirty="0">
                <a:solidFill>
                  <a:schemeClr val="dk1"/>
                </a:solidFill>
                <a:latin typeface="Calibri"/>
                <a:ea typeface="Calibri"/>
                <a:cs typeface="Calibri"/>
                <a:sym typeface="Calibri"/>
              </a:rPr>
              <a:t> </a:t>
            </a:r>
            <a:r>
              <a:rPr lang="en-US" sz="2800" b="0" i="0" u="none" strike="noStrike" cap="none" dirty="0">
                <a:solidFill>
                  <a:schemeClr val="accent4"/>
                </a:solidFill>
                <a:latin typeface="Calibri"/>
                <a:ea typeface="Calibri"/>
                <a:cs typeface="Calibri"/>
                <a:sym typeface="Calibri"/>
              </a:rPr>
              <a:t>compilers / interpreters</a:t>
            </a:r>
            <a:r>
              <a:rPr lang="en-US" sz="2800" b="0" i="0" u="none" strike="noStrike" cap="none" dirty="0">
                <a:solidFill>
                  <a:schemeClr val="dk1"/>
                </a:solidFill>
                <a:latin typeface="Calibri"/>
                <a:ea typeface="Calibri"/>
                <a:cs typeface="Calibri"/>
                <a:sym typeface="Calibri"/>
              </a:rPr>
              <a:t>, and teams of developers working at the lowest levels (as close to the hardware as possible).</a:t>
            </a:r>
            <a:endParaRPr dirty="0"/>
          </a:p>
          <a:p>
            <a:pPr marL="685800" marR="0" lvl="1" indent="-228600" algn="l" rtl="0">
              <a:lnSpc>
                <a:spcPct val="8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If you want to be such a developer, the teaching staff applauds your choice.</a:t>
            </a:r>
            <a:endParaRPr dirty="0"/>
          </a:p>
          <a:p>
            <a:pPr marL="228600" marR="0" lvl="0" indent="-228600" algn="l" rtl="0">
              <a:lnSpc>
                <a:spcPct val="80000"/>
              </a:lnSpc>
              <a:spcBef>
                <a:spcPts val="1000"/>
              </a:spcBef>
              <a:spcAft>
                <a:spcPts val="0"/>
              </a:spcAft>
              <a:buClr>
                <a:srgbClr val="FF0000"/>
              </a:buClr>
              <a:buSzPts val="2800"/>
              <a:buFont typeface="Arial"/>
              <a:buChar char="•"/>
            </a:pPr>
            <a:r>
              <a:rPr lang="en-US" sz="2800" b="0" i="0" u="none" strike="noStrike" cap="none" dirty="0">
                <a:solidFill>
                  <a:srgbClr val="FF0000"/>
                </a:solidFill>
                <a:latin typeface="Calibri"/>
                <a:ea typeface="Calibri"/>
                <a:cs typeface="Calibri"/>
                <a:sym typeface="Calibri"/>
              </a:rPr>
              <a:t>Unless you know what you’re doing</a:t>
            </a:r>
            <a:r>
              <a:rPr lang="en-US" sz="2800" b="0" i="0" u="none" strike="noStrike" cap="none" dirty="0">
                <a:solidFill>
                  <a:schemeClr val="dk1"/>
                </a:solidFill>
                <a:latin typeface="Calibri"/>
                <a:ea typeface="Calibri"/>
                <a:cs typeface="Calibri"/>
                <a:sym typeface="Calibri"/>
              </a:rPr>
              <a:t>, </a:t>
            </a:r>
            <a:r>
              <a:rPr lang="en-US" sz="2800" b="0" i="0" u="none" strike="noStrike" cap="none" dirty="0">
                <a:solidFill>
                  <a:srgbClr val="7030A0"/>
                </a:solidFill>
                <a:latin typeface="Calibri"/>
                <a:ea typeface="Calibri"/>
                <a:cs typeface="Calibri"/>
                <a:sym typeface="Calibri"/>
              </a:rPr>
              <a:t>never attempt to do the compiler’s job for it!</a:t>
            </a:r>
            <a:endParaRPr dirty="0"/>
          </a:p>
          <a:p>
            <a:pPr marL="685800" marR="0" lvl="1" indent="-228600" algn="l" rtl="0">
              <a:lnSpc>
                <a:spcPct val="8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Modern compilers can do their job better than you can.</a:t>
            </a:r>
            <a:endParaRPr dirty="0"/>
          </a:p>
          <a:p>
            <a:pPr marL="685800" marR="0" lvl="1" indent="-228600" algn="l" rtl="0">
              <a:lnSpc>
                <a:spcPct val="8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Optimization flags </a:t>
            </a:r>
            <a:r>
              <a:rPr lang="en-US" sz="2400" b="0" i="0" u="none" strike="noStrike" cap="none" dirty="0">
                <a:solidFill>
                  <a:schemeClr val="accent6"/>
                </a:solidFill>
                <a:latin typeface="Calibri"/>
                <a:ea typeface="Calibri"/>
                <a:cs typeface="Calibri"/>
                <a:sym typeface="Calibri"/>
              </a:rPr>
              <a:t>-01, -02, -03, -Wall</a:t>
            </a:r>
            <a:r>
              <a:rPr lang="en-US" sz="2400" b="0" i="0" u="none" strike="noStrike" cap="none" dirty="0">
                <a:solidFill>
                  <a:schemeClr val="dk1"/>
                </a:solidFill>
                <a:latin typeface="Calibri"/>
                <a:ea typeface="Calibri"/>
                <a:cs typeface="Calibri"/>
                <a:sym typeface="Calibri"/>
              </a:rPr>
              <a:t>, for </a:t>
            </a:r>
            <a:r>
              <a:rPr lang="en-US" sz="2400" b="0" i="0" u="none" strike="noStrike" cap="none" dirty="0" err="1">
                <a:solidFill>
                  <a:schemeClr val="accent2"/>
                </a:solidFill>
                <a:latin typeface="Calibri"/>
                <a:ea typeface="Calibri"/>
                <a:cs typeface="Calibri"/>
                <a:sym typeface="Calibri"/>
              </a:rPr>
              <a:t>gcc</a:t>
            </a:r>
            <a:endParaRPr sz="2400" b="0" i="0" u="none" strike="noStrike" cap="none" dirty="0">
              <a:solidFill>
                <a:schemeClr val="accent2"/>
              </a:solidFill>
              <a:latin typeface="Calibri"/>
              <a:ea typeface="Calibri"/>
              <a:cs typeface="Calibri"/>
              <a:sym typeface="Calibri"/>
            </a:endParaRPr>
          </a:p>
          <a:p>
            <a:pPr marL="685800" marR="0" lvl="1" indent="-228600" algn="l" rtl="0">
              <a:lnSpc>
                <a:spcPct val="80000"/>
              </a:lnSpc>
              <a:spcBef>
                <a:spcPts val="500"/>
              </a:spcBef>
              <a:spcAft>
                <a:spcPts val="0"/>
              </a:spcAft>
              <a:buClr>
                <a:srgbClr val="FF0000"/>
              </a:buClr>
              <a:buSzPts val="2400"/>
              <a:buFont typeface="Arial"/>
              <a:buChar char="•"/>
            </a:pPr>
            <a:r>
              <a:rPr lang="en-US" sz="2400" b="0" i="0" u="none" strike="noStrike" cap="none" dirty="0">
                <a:solidFill>
                  <a:srgbClr val="FF0000"/>
                </a:solidFill>
                <a:latin typeface="Calibri"/>
                <a:ea typeface="Calibri"/>
                <a:cs typeface="Calibri"/>
                <a:sym typeface="Calibri"/>
              </a:rPr>
              <a:t>JIT (“Just-in-time”) compiling in the JVM</a:t>
            </a:r>
            <a:r>
              <a:rPr lang="en-US" sz="2400" b="0" i="0" u="none" strike="noStrike" cap="none" dirty="0">
                <a:solidFill>
                  <a:schemeClr val="dk1"/>
                </a:solidFill>
                <a:latin typeface="Calibri"/>
                <a:ea typeface="Calibri"/>
                <a:cs typeface="Calibri"/>
                <a:sym typeface="Calibri"/>
              </a:rPr>
              <a:t> does stuff like </a:t>
            </a:r>
            <a:r>
              <a:rPr lang="en-US" sz="2400" b="0" i="0" u="none" strike="noStrike" cap="none" dirty="0">
                <a:solidFill>
                  <a:schemeClr val="accent1"/>
                </a:solidFill>
                <a:latin typeface="Calibri"/>
                <a:ea typeface="Calibri"/>
                <a:cs typeface="Calibri"/>
                <a:sym typeface="Calibri"/>
              </a:rPr>
              <a:t>loop unrolling, optimized tail recursion</a:t>
            </a:r>
            <a:r>
              <a:rPr lang="en-US" sz="2400" b="0" i="0" u="none" strike="noStrike" cap="none" dirty="0">
                <a:solidFill>
                  <a:schemeClr val="dk1"/>
                </a:solidFill>
                <a:latin typeface="Calibri"/>
                <a:ea typeface="Calibri"/>
                <a:cs typeface="Calibri"/>
                <a:sym typeface="Calibri"/>
              </a:rPr>
              <a:t>…</a:t>
            </a:r>
            <a:endParaRPr dirty="0"/>
          </a:p>
          <a:p>
            <a:pPr marL="685800" marR="0" lvl="1" indent="-228600" algn="l" rtl="0">
              <a:lnSpc>
                <a:spcPct val="80000"/>
              </a:lnSpc>
              <a:spcBef>
                <a:spcPts val="500"/>
              </a:spcBef>
              <a:spcAft>
                <a:spcPts val="0"/>
              </a:spcAft>
              <a:buClr>
                <a:srgbClr val="548135"/>
              </a:buClr>
              <a:buSzPts val="2400"/>
              <a:buFont typeface="Arial"/>
              <a:buChar char="•"/>
            </a:pPr>
            <a:r>
              <a:rPr lang="en-US" sz="2400" b="0" i="0" u="none" strike="noStrike" cap="none" dirty="0">
                <a:solidFill>
                  <a:srgbClr val="548135"/>
                </a:solidFill>
                <a:latin typeface="Consolas"/>
                <a:ea typeface="Consolas"/>
                <a:cs typeface="Consolas"/>
                <a:sym typeface="Consolas"/>
              </a:rPr>
              <a:t>register</a:t>
            </a:r>
            <a:r>
              <a:rPr lang="en-US" sz="2400" b="0" i="0" u="none" strike="noStrike" cap="none" dirty="0">
                <a:solidFill>
                  <a:schemeClr val="dk1"/>
                </a:solidFill>
                <a:latin typeface="Calibri"/>
                <a:ea typeface="Calibri"/>
                <a:cs typeface="Calibri"/>
                <a:sym typeface="Calibri"/>
              </a:rPr>
              <a:t> keyword in C!</a:t>
            </a:r>
            <a:endParaRPr dirty="0"/>
          </a:p>
        </p:txBody>
      </p:sp>
    </p:spTree>
    <p:extLst>
      <p:ext uri="{BB962C8B-B14F-4D97-AF65-F5344CB8AC3E}">
        <p14:creationId xmlns:p14="http://schemas.microsoft.com/office/powerpoint/2010/main" val="2069645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1"/>
          <p:cNvSpPr/>
          <p:nvPr/>
        </p:nvSpPr>
        <p:spPr>
          <a:xfrm>
            <a:off x="135110" y="4901852"/>
            <a:ext cx="11456668" cy="1624208"/>
          </a:xfrm>
          <a:prstGeom prst="rect">
            <a:avLst/>
          </a:prstGeom>
          <a:gradFill>
            <a:gsLst>
              <a:gs pos="0">
                <a:srgbClr val="FFF194"/>
              </a:gs>
              <a:gs pos="50000">
                <a:srgbClr val="FFF4BC"/>
              </a:gs>
              <a:gs pos="100000">
                <a:srgbClr val="FFF9DE"/>
              </a:gs>
            </a:gsLst>
            <a:lin ang="108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6" name="Google Shape;1356;p91"/>
          <p:cNvSpPr/>
          <p:nvPr/>
        </p:nvSpPr>
        <p:spPr>
          <a:xfrm>
            <a:off x="135110" y="2543175"/>
            <a:ext cx="11456668" cy="1066801"/>
          </a:xfrm>
          <a:prstGeom prst="rect">
            <a:avLst/>
          </a:prstGeom>
          <a:gradFill>
            <a:gsLst>
              <a:gs pos="0">
                <a:srgbClr val="BDF295"/>
              </a:gs>
              <a:gs pos="50000">
                <a:srgbClr val="D5F5BE"/>
              </a:gs>
              <a:gs pos="100000">
                <a:srgbClr val="EAFADE"/>
              </a:gs>
            </a:gsLst>
            <a:lin ang="54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7" name="Google Shape;1357;p91"/>
          <p:cNvSpPr/>
          <p:nvPr/>
        </p:nvSpPr>
        <p:spPr>
          <a:xfrm>
            <a:off x="135110" y="3609976"/>
            <a:ext cx="11456668" cy="1266824"/>
          </a:xfrm>
          <a:prstGeom prst="rect">
            <a:avLst/>
          </a:prstGeom>
          <a:gradFill>
            <a:gsLst>
              <a:gs pos="0">
                <a:srgbClr val="ED9D8A"/>
              </a:gs>
              <a:gs pos="50000">
                <a:srgbClr val="F1C3B8"/>
              </a:gs>
              <a:gs pos="100000">
                <a:srgbClr val="F8E1DC"/>
              </a:gs>
            </a:gsLst>
            <a:lin ang="189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8" name="Google Shape;1358;p91"/>
          <p:cNvSpPr/>
          <p:nvPr/>
        </p:nvSpPr>
        <p:spPr>
          <a:xfrm>
            <a:off x="135110" y="1157287"/>
            <a:ext cx="11456668" cy="1385888"/>
          </a:xfrm>
          <a:prstGeom prst="rect">
            <a:avLst/>
          </a:prstGeom>
          <a:gradFill>
            <a:gsLst>
              <a:gs pos="0">
                <a:srgbClr val="92AAEA"/>
              </a:gs>
              <a:gs pos="50000">
                <a:srgbClr val="BDCAF0"/>
              </a:gs>
              <a:gs pos="100000">
                <a:srgbClr val="DEE4F7"/>
              </a:gs>
            </a:gsLst>
            <a:lin ang="81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9" name="Google Shape;1359;p91"/>
          <p:cNvSpPr txBox="1">
            <a:spLocks noGrp="1"/>
          </p:cNvSpPr>
          <p:nvPr>
            <p:ph type="title"/>
          </p:nvPr>
        </p:nvSpPr>
        <p:spPr>
          <a:xfrm>
            <a:off x="922606" y="0"/>
            <a:ext cx="10078329" cy="11572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What we’ll cover</a:t>
            </a:r>
            <a:endParaRPr dirty="0"/>
          </a:p>
        </p:txBody>
      </p:sp>
      <p:sp>
        <p:nvSpPr>
          <p:cNvPr id="1360" name="Google Shape;1360;p91"/>
          <p:cNvSpPr txBox="1">
            <a:spLocks noGrp="1"/>
          </p:cNvSpPr>
          <p:nvPr>
            <p:ph type="body" idx="1"/>
          </p:nvPr>
        </p:nvSpPr>
        <p:spPr>
          <a:xfrm>
            <a:off x="135110" y="1157288"/>
            <a:ext cx="11456667" cy="5306035"/>
          </a:xfrm>
          <a:prstGeom prst="rect">
            <a:avLst/>
          </a:prstGeom>
          <a:noFill/>
          <a:ln>
            <a:noFill/>
          </a:ln>
        </p:spPr>
        <p:txBody>
          <a:bodyPr spcFirstLastPara="1" wrap="square" lIns="91425" tIns="45700" rIns="91425" bIns="45700" anchor="t" anchorCtr="0">
            <a:noAutofit/>
          </a:bodyPr>
          <a:lstStyle/>
          <a:p>
            <a:pPr marL="514350" marR="0" lvl="0" indent="-514350" algn="l" rtl="0">
              <a:lnSpc>
                <a:spcPct val="70000"/>
              </a:lnSpc>
              <a:spcBef>
                <a:spcPts val="0"/>
              </a:spcBef>
              <a:spcAft>
                <a:spcPts val="0"/>
              </a:spcAft>
              <a:buClr>
                <a:schemeClr val="dk1"/>
              </a:buClr>
              <a:buSzPts val="1540"/>
              <a:buFont typeface="Calibri"/>
              <a:buAutoNum type="arabicPeriod"/>
            </a:pPr>
            <a:r>
              <a:rPr lang="en-US" sz="1400" b="0" i="0" u="none" strike="noStrike" cap="none" dirty="0">
                <a:solidFill>
                  <a:schemeClr val="dk1"/>
                </a:solidFill>
                <a:latin typeface="Calibri"/>
                <a:ea typeface="Calibri"/>
                <a:cs typeface="Calibri"/>
                <a:sym typeface="Calibri"/>
              </a:rPr>
              <a:t>Building </a:t>
            </a:r>
            <a:r>
              <a:rPr lang="en-US" sz="1400" b="1" i="0" u="none" strike="noStrike" cap="none" dirty="0">
                <a:solidFill>
                  <a:srgbClr val="FF0000"/>
                </a:solidFill>
                <a:latin typeface="Calibri"/>
                <a:ea typeface="Calibri"/>
                <a:cs typeface="Calibri"/>
                <a:sym typeface="Calibri"/>
              </a:rPr>
              <a:t>dictionaries</a:t>
            </a:r>
            <a:r>
              <a:rPr lang="en-US" sz="1400" b="0" i="0" u="none" strike="noStrike" cap="none" dirty="0">
                <a:solidFill>
                  <a:schemeClr val="dk1"/>
                </a:solidFill>
                <a:latin typeface="Calibri"/>
                <a:ea typeface="Calibri"/>
                <a:cs typeface="Calibri"/>
                <a:sym typeface="Calibri"/>
              </a:rPr>
              <a:t>: Abstract data structures that store &lt;Key, Value&gt; pairs</a:t>
            </a:r>
            <a:endParaRPr sz="1400" dirty="0"/>
          </a:p>
          <a:p>
            <a:pPr marL="685800" marR="0" lvl="1" indent="-228600" algn="l" rtl="0">
              <a:lnSpc>
                <a:spcPct val="70000"/>
              </a:lnSpc>
              <a:spcBef>
                <a:spcPts val="500"/>
              </a:spcBef>
              <a:spcAft>
                <a:spcPts val="0"/>
              </a:spcAft>
              <a:buClr>
                <a:schemeClr val="dk1"/>
              </a:buClr>
              <a:buSzPts val="1320"/>
              <a:buFont typeface="Arial"/>
              <a:buChar char="•"/>
            </a:pPr>
            <a:r>
              <a:rPr lang="en-US" sz="1400" b="0" i="0" u="none" strike="noStrike" cap="none" dirty="0">
                <a:solidFill>
                  <a:schemeClr val="dk1"/>
                </a:solidFill>
                <a:latin typeface="Calibri"/>
                <a:ea typeface="Calibri"/>
                <a:cs typeface="Calibri"/>
                <a:sym typeface="Calibri"/>
              </a:rPr>
              <a:t>Balanced binary trees </a:t>
            </a:r>
          </a:p>
          <a:p>
            <a:pPr marL="685800" marR="0" lvl="1" indent="-228600" algn="l" rtl="0">
              <a:lnSpc>
                <a:spcPct val="70000"/>
              </a:lnSpc>
              <a:spcBef>
                <a:spcPts val="500"/>
              </a:spcBef>
              <a:spcAft>
                <a:spcPts val="0"/>
              </a:spcAft>
              <a:buClr>
                <a:schemeClr val="dk1"/>
              </a:buClr>
              <a:buSzPts val="1320"/>
              <a:buFont typeface="Arial"/>
              <a:buChar char="•"/>
            </a:pPr>
            <a:r>
              <a:rPr lang="en-US" sz="1400" dirty="0" err="1"/>
              <a:t>Skiplist</a:t>
            </a:r>
            <a:endParaRPr sz="1400" dirty="0"/>
          </a:p>
          <a:p>
            <a:pPr marL="685800" marR="0" lvl="1" indent="-228600" algn="l" rtl="0">
              <a:lnSpc>
                <a:spcPct val="70000"/>
              </a:lnSpc>
              <a:spcBef>
                <a:spcPts val="500"/>
              </a:spcBef>
              <a:spcAft>
                <a:spcPts val="0"/>
              </a:spcAft>
              <a:buClr>
                <a:schemeClr val="dk1"/>
              </a:buClr>
              <a:buSzPts val="1320"/>
              <a:buFont typeface="Arial"/>
              <a:buChar char="•"/>
            </a:pPr>
            <a:r>
              <a:rPr lang="en-US" sz="1400" b="0" i="0" u="none" strike="noStrike" cap="none" dirty="0">
                <a:solidFill>
                  <a:schemeClr val="dk1"/>
                </a:solidFill>
                <a:latin typeface="Calibri"/>
                <a:ea typeface="Calibri"/>
                <a:cs typeface="Calibri"/>
                <a:sym typeface="Calibri"/>
              </a:rPr>
              <a:t>B-Trees</a:t>
            </a:r>
            <a:endParaRPr sz="1400" dirty="0"/>
          </a:p>
          <a:p>
            <a:pPr marL="685800" marR="0" lvl="1" indent="-228600" algn="l" rtl="0">
              <a:lnSpc>
                <a:spcPct val="70000"/>
              </a:lnSpc>
              <a:spcBef>
                <a:spcPts val="500"/>
              </a:spcBef>
              <a:spcAft>
                <a:spcPts val="0"/>
              </a:spcAft>
              <a:buClr>
                <a:schemeClr val="dk1"/>
              </a:buClr>
              <a:buSzPts val="1320"/>
              <a:buFont typeface="Arial"/>
              <a:buChar char="•"/>
            </a:pPr>
            <a:r>
              <a:rPr lang="en-US" sz="1400" b="0" i="0" u="none" strike="noStrike" cap="none" dirty="0">
                <a:solidFill>
                  <a:schemeClr val="dk1"/>
                </a:solidFill>
                <a:latin typeface="Calibri"/>
                <a:ea typeface="Calibri"/>
                <a:cs typeface="Calibri"/>
                <a:sym typeface="Calibri"/>
              </a:rPr>
              <a:t>Hashing (peering </a:t>
            </a:r>
            <a:r>
              <a:rPr lang="en-US" sz="1400" b="1" i="1" u="none" strike="noStrike" cap="none" dirty="0">
                <a:solidFill>
                  <a:schemeClr val="dk1"/>
                </a:solidFill>
                <a:latin typeface="Calibri"/>
                <a:ea typeface="Calibri"/>
                <a:cs typeface="Calibri"/>
                <a:sym typeface="Calibri"/>
              </a:rPr>
              <a:t>under </a:t>
            </a:r>
            <a:r>
              <a:rPr lang="en-US" sz="1400" b="0" i="0" u="none" strike="noStrike" cap="none" dirty="0">
                <a:solidFill>
                  <a:schemeClr val="dk1"/>
                </a:solidFill>
                <a:latin typeface="Calibri"/>
                <a:ea typeface="Calibri"/>
                <a:cs typeface="Calibri"/>
                <a:sym typeface="Calibri"/>
              </a:rPr>
              <a:t>under the </a:t>
            </a:r>
            <a:r>
              <a:rPr lang="en-US" sz="1400" b="0" i="0" u="none" strike="noStrike" cap="none" dirty="0" err="1">
                <a:solidFill>
                  <a:schemeClr val="dk1"/>
                </a:solidFill>
                <a:latin typeface="Consolas"/>
                <a:ea typeface="Consolas"/>
                <a:cs typeface="Consolas"/>
                <a:sym typeface="Consolas"/>
              </a:rPr>
              <a:t>java.util.Hashmap</a:t>
            </a:r>
            <a:r>
              <a:rPr lang="en-US" sz="1400" b="0" i="0" u="none" strike="noStrike" cap="none" dirty="0">
                <a:solidFill>
                  <a:schemeClr val="dk1"/>
                </a:solidFill>
                <a:latin typeface="Calibri"/>
                <a:ea typeface="Calibri"/>
                <a:cs typeface="Calibri"/>
                <a:sym typeface="Calibri"/>
              </a:rPr>
              <a:t> hood)</a:t>
            </a:r>
            <a:endParaRPr sz="1400" dirty="0"/>
          </a:p>
          <a:p>
            <a:pPr marL="514350" marR="0" lvl="0" indent="-514350" algn="l" rtl="0">
              <a:lnSpc>
                <a:spcPct val="70000"/>
              </a:lnSpc>
              <a:spcBef>
                <a:spcPts val="1000"/>
              </a:spcBef>
              <a:spcAft>
                <a:spcPts val="0"/>
              </a:spcAft>
              <a:buClr>
                <a:schemeClr val="dk1"/>
              </a:buClr>
              <a:buSzPts val="1540"/>
              <a:buFont typeface="+mj-lt"/>
              <a:buAutoNum type="arabicPeriod" startAt="2"/>
            </a:pPr>
            <a:endParaRPr lang="en-US" sz="1540" b="0" i="0" u="none" strike="noStrike" cap="none" dirty="0">
              <a:solidFill>
                <a:schemeClr val="dk1"/>
              </a:solidFill>
              <a:latin typeface="Calibri"/>
              <a:ea typeface="Calibri"/>
              <a:cs typeface="Calibri"/>
              <a:sym typeface="Calibri"/>
            </a:endParaRPr>
          </a:p>
          <a:p>
            <a:pPr marL="514350" marR="0" lvl="0" indent="-514350" algn="l" rtl="0">
              <a:lnSpc>
                <a:spcPct val="70000"/>
              </a:lnSpc>
              <a:spcBef>
                <a:spcPts val="1000"/>
              </a:spcBef>
              <a:spcAft>
                <a:spcPts val="0"/>
              </a:spcAft>
              <a:buClr>
                <a:schemeClr val="dk1"/>
              </a:buClr>
              <a:buSzPts val="1540"/>
              <a:buFont typeface="+mj-lt"/>
              <a:buAutoNum type="arabicPeriod" startAt="2"/>
            </a:pPr>
            <a:r>
              <a:rPr lang="en-US" sz="1540" b="0" i="0" u="none" strike="noStrike" cap="none" dirty="0">
                <a:solidFill>
                  <a:schemeClr val="dk1"/>
                </a:solidFill>
                <a:latin typeface="Calibri"/>
                <a:ea typeface="Calibri"/>
                <a:cs typeface="Calibri"/>
                <a:sym typeface="Calibri"/>
              </a:rPr>
              <a:t>Data structures to support efficient operations on </a:t>
            </a:r>
            <a:r>
              <a:rPr lang="en-US" sz="1540" b="1" i="0" u="none" strike="noStrike" cap="none" dirty="0">
                <a:solidFill>
                  <a:srgbClr val="7030A0"/>
                </a:solidFill>
                <a:latin typeface="Calibri"/>
                <a:ea typeface="Calibri"/>
                <a:cs typeface="Calibri"/>
                <a:sym typeface="Calibri"/>
              </a:rPr>
              <a:t>string</a:t>
            </a:r>
            <a:r>
              <a:rPr lang="en-US" sz="1540" b="0" i="0" u="none" strike="noStrike" cap="none" dirty="0">
                <a:solidFill>
                  <a:schemeClr val="dk1"/>
                </a:solidFill>
                <a:latin typeface="Calibri"/>
                <a:ea typeface="Calibri"/>
                <a:cs typeface="Calibri"/>
                <a:sym typeface="Calibri"/>
              </a:rPr>
              <a:t> data</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Huffman coding</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String compression (LZW)</a:t>
            </a:r>
            <a:endParaRPr dirty="0"/>
          </a:p>
          <a:p>
            <a:pPr marL="742950" lvl="1" indent="-285750">
              <a:lnSpc>
                <a:spcPct val="70000"/>
              </a:lnSpc>
              <a:buSzPts val="1320"/>
            </a:pPr>
            <a:r>
              <a:rPr lang="en-US" sz="1320" b="0" i="0" u="none" strike="noStrike" cap="none" dirty="0">
                <a:solidFill>
                  <a:schemeClr val="dk1"/>
                </a:solidFill>
                <a:latin typeface="Calibri"/>
                <a:ea typeface="Calibri"/>
                <a:cs typeface="Calibri"/>
                <a:sym typeface="Calibri"/>
              </a:rPr>
              <a:t>Tries</a:t>
            </a:r>
            <a:endParaRPr lang="en-US" sz="1320" dirty="0"/>
          </a:p>
          <a:p>
            <a:pPr marL="742950" lvl="1" indent="-285750">
              <a:lnSpc>
                <a:spcPct val="70000"/>
              </a:lnSpc>
              <a:buSzPts val="1320"/>
            </a:pPr>
            <a:r>
              <a:rPr lang="en-US" sz="1320" b="0" i="0" u="none" strike="noStrike" cap="none" dirty="0">
                <a:solidFill>
                  <a:schemeClr val="dk1"/>
                </a:solidFill>
                <a:latin typeface="Calibri"/>
                <a:ea typeface="Calibri"/>
                <a:cs typeface="Calibri"/>
                <a:sym typeface="Calibri"/>
              </a:rPr>
              <a:t>Suffix  Tries / Trees / Arrays</a:t>
            </a:r>
            <a:endParaRPr lang="en-US" sz="1540" b="0" i="0" u="none" strike="noStrike" cap="none" dirty="0">
              <a:solidFill>
                <a:srgbClr val="0070C0"/>
              </a:solidFill>
              <a:latin typeface="Calibri"/>
              <a:ea typeface="Calibri"/>
              <a:cs typeface="Calibri"/>
              <a:sym typeface="Calibri"/>
            </a:endParaRPr>
          </a:p>
          <a:p>
            <a:pPr marL="514350" marR="0" lvl="0" indent="-514350" algn="l" rtl="0">
              <a:lnSpc>
                <a:spcPct val="70000"/>
              </a:lnSpc>
              <a:spcBef>
                <a:spcPts val="1000"/>
              </a:spcBef>
              <a:spcAft>
                <a:spcPts val="0"/>
              </a:spcAft>
              <a:buClr>
                <a:srgbClr val="0070C0"/>
              </a:buClr>
              <a:buSzPts val="1540"/>
              <a:buFont typeface="+mj-lt"/>
              <a:buAutoNum type="arabicPeriod" startAt="3"/>
            </a:pPr>
            <a:r>
              <a:rPr lang="en-US" sz="1540" b="0" i="0" u="none" strike="noStrike" cap="none" dirty="0">
                <a:solidFill>
                  <a:srgbClr val="0070C0"/>
                </a:solidFill>
                <a:latin typeface="Calibri"/>
                <a:ea typeface="Calibri"/>
                <a:cs typeface="Calibri"/>
                <a:sym typeface="Calibri"/>
              </a:rPr>
              <a:t>Multi-dimensional</a:t>
            </a:r>
            <a:r>
              <a:rPr lang="en-US" sz="1540" b="0" i="0" u="none" strike="noStrike" cap="none" dirty="0">
                <a:solidFill>
                  <a:schemeClr val="dk1"/>
                </a:solidFill>
                <a:latin typeface="Calibri"/>
                <a:ea typeface="Calibri"/>
                <a:cs typeface="Calibri"/>
                <a:sym typeface="Calibri"/>
              </a:rPr>
              <a:t> data structures to model 2D, 3D, …, ND and perform similarity tasks.</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KD-Trees </a:t>
            </a:r>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Quadtrees: Fink’s, P-R (classic, bucketed, loose), MX-CIF, Region</a:t>
            </a:r>
            <a:endParaRPr lang="en-US" dirty="0"/>
          </a:p>
          <a:p>
            <a:pPr marL="514350" marR="0" lvl="0" indent="-514350" algn="l" rtl="0">
              <a:lnSpc>
                <a:spcPct val="70000"/>
              </a:lnSpc>
              <a:spcBef>
                <a:spcPts val="1000"/>
              </a:spcBef>
              <a:spcAft>
                <a:spcPts val="0"/>
              </a:spcAft>
              <a:buClr>
                <a:srgbClr val="548135"/>
              </a:buClr>
              <a:buSzPts val="1540"/>
              <a:buFont typeface="+mj-lt"/>
              <a:buAutoNum type="arabicPeriod" startAt="4"/>
            </a:pPr>
            <a:endParaRPr lang="en-US" sz="1540" b="0" i="0" u="none" strike="noStrike" cap="none" dirty="0">
              <a:solidFill>
                <a:srgbClr val="548135"/>
              </a:solidFill>
              <a:latin typeface="Calibri"/>
              <a:ea typeface="Calibri"/>
              <a:cs typeface="Calibri"/>
              <a:sym typeface="Calibri"/>
            </a:endParaRPr>
          </a:p>
          <a:p>
            <a:pPr marL="514350" marR="0" lvl="0" indent="-514350" algn="l" rtl="0">
              <a:lnSpc>
                <a:spcPct val="70000"/>
              </a:lnSpc>
              <a:spcBef>
                <a:spcPts val="1000"/>
              </a:spcBef>
              <a:spcAft>
                <a:spcPts val="0"/>
              </a:spcAft>
              <a:buClr>
                <a:srgbClr val="548135"/>
              </a:buClr>
              <a:buSzPts val="1540"/>
              <a:buFont typeface="+mj-lt"/>
              <a:buAutoNum type="arabicPeriod" startAt="4"/>
            </a:pPr>
            <a:endParaRPr lang="en-US" sz="1540" b="0" i="0" u="none" strike="noStrike" cap="none" dirty="0">
              <a:solidFill>
                <a:srgbClr val="548135"/>
              </a:solidFill>
              <a:latin typeface="Calibri"/>
              <a:ea typeface="Calibri"/>
              <a:cs typeface="Calibri"/>
              <a:sym typeface="Calibri"/>
            </a:endParaRPr>
          </a:p>
          <a:p>
            <a:pPr marL="514350" marR="0" lvl="0" indent="-514350" algn="l" rtl="0">
              <a:lnSpc>
                <a:spcPct val="70000"/>
              </a:lnSpc>
              <a:spcBef>
                <a:spcPts val="1000"/>
              </a:spcBef>
              <a:spcAft>
                <a:spcPts val="0"/>
              </a:spcAft>
              <a:buClr>
                <a:srgbClr val="548135"/>
              </a:buClr>
              <a:buSzPts val="1540"/>
              <a:buFont typeface="+mj-lt"/>
              <a:buAutoNum type="arabicPeriod" startAt="4"/>
            </a:pPr>
            <a:r>
              <a:rPr lang="en-US" sz="1540" b="0" i="0" u="none" strike="noStrike" cap="none" dirty="0">
                <a:solidFill>
                  <a:srgbClr val="548135"/>
                </a:solidFill>
                <a:latin typeface="Calibri"/>
                <a:ea typeface="Calibri"/>
                <a:cs typeface="Calibri"/>
                <a:sym typeface="Calibri"/>
              </a:rPr>
              <a:t>Elective topics</a:t>
            </a:r>
            <a:r>
              <a:rPr lang="en-US" sz="1540" b="0" i="0" u="none" strike="noStrike" cap="none" dirty="0">
                <a:solidFill>
                  <a:srgbClr val="7030A0"/>
                </a:solidFill>
                <a:latin typeface="Calibri"/>
                <a:ea typeface="Calibri"/>
                <a:cs typeface="Calibri"/>
                <a:sym typeface="Calibri"/>
              </a:rPr>
              <a:t>:</a:t>
            </a:r>
          </a:p>
          <a:p>
            <a:pPr marL="685800" lvl="1" indent="-228600">
              <a:lnSpc>
                <a:spcPct val="70000"/>
              </a:lnSpc>
              <a:buSzPts val="1320"/>
            </a:pPr>
            <a:r>
              <a:rPr lang="en-US" sz="1320" dirty="0"/>
              <a:t>Range Trees</a:t>
            </a:r>
          </a:p>
          <a:p>
            <a:pPr marL="685800" lvl="1" indent="-228600">
              <a:lnSpc>
                <a:spcPct val="70000"/>
              </a:lnSpc>
              <a:buSzPts val="1320"/>
            </a:pPr>
            <a:r>
              <a:rPr lang="en-US" sz="1320" dirty="0"/>
              <a:t>Priority Search Trees</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Binomial and Fibonacci heaps</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err="1">
                <a:solidFill>
                  <a:schemeClr val="dk1"/>
                </a:solidFill>
                <a:latin typeface="Calibri"/>
                <a:ea typeface="Calibri"/>
                <a:cs typeface="Calibri"/>
                <a:sym typeface="Calibri"/>
              </a:rPr>
              <a:t>MinHash</a:t>
            </a:r>
            <a:r>
              <a:rPr lang="en-US" sz="1320" b="0" i="0" u="none" strike="noStrike" cap="none" dirty="0">
                <a:solidFill>
                  <a:schemeClr val="dk1"/>
                </a:solidFill>
                <a:latin typeface="Calibri"/>
                <a:ea typeface="Calibri"/>
                <a:cs typeface="Calibri"/>
                <a:sym typeface="Calibri"/>
              </a:rPr>
              <a:t> for document similarity</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Locality Sensitive Hashing (LSH)</a:t>
            </a:r>
            <a:endParaRPr dirty="0"/>
          </a:p>
          <a:p>
            <a:pPr marL="685800" marR="0" lvl="1" indent="-228600" algn="l" rtl="0">
              <a:lnSpc>
                <a:spcPct val="70000"/>
              </a:lnSpc>
              <a:spcBef>
                <a:spcPts val="500"/>
              </a:spcBef>
              <a:spcAft>
                <a:spcPts val="0"/>
              </a:spcAft>
              <a:buClr>
                <a:schemeClr val="dk1"/>
              </a:buClr>
              <a:buSzPts val="1320"/>
              <a:buFont typeface="Arial"/>
              <a:buChar char="•"/>
            </a:pPr>
            <a:r>
              <a:rPr lang="en-US" sz="1320" b="0" i="0" u="none" strike="noStrike" cap="none" dirty="0">
                <a:solidFill>
                  <a:schemeClr val="dk1"/>
                </a:solidFill>
                <a:latin typeface="Calibri"/>
                <a:ea typeface="Calibri"/>
                <a:cs typeface="Calibri"/>
                <a:sym typeface="Calibri"/>
              </a:rPr>
              <a:t>Consistent Hashing</a:t>
            </a:r>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Notable things we </a:t>
            </a:r>
            <a:r>
              <a:rPr lang="en-US" sz="4400" b="1" i="0" u="none" strike="noStrike" cap="none">
                <a:solidFill>
                  <a:schemeClr val="dk1"/>
                </a:solidFill>
                <a:latin typeface="Calibri"/>
                <a:ea typeface="Calibri"/>
                <a:cs typeface="Calibri"/>
                <a:sym typeface="Calibri"/>
              </a:rPr>
              <a:t>won’t</a:t>
            </a:r>
            <a:r>
              <a:rPr lang="en-US" sz="4400" b="0" i="0" u="none" strike="noStrike" cap="none">
                <a:solidFill>
                  <a:schemeClr val="dk1"/>
                </a:solidFill>
                <a:latin typeface="Calibri"/>
                <a:ea typeface="Calibri"/>
                <a:cs typeface="Calibri"/>
                <a:sym typeface="Calibri"/>
              </a:rPr>
              <a:t> cover (a lot)</a:t>
            </a:r>
            <a:endParaRPr/>
          </a:p>
        </p:txBody>
      </p:sp>
      <p:sp>
        <p:nvSpPr>
          <p:cNvPr id="1366" name="Google Shape;1366;p92"/>
          <p:cNvSpPr txBox="1">
            <a:spLocks noGrp="1"/>
          </p:cNvSpPr>
          <p:nvPr>
            <p:ph type="body" idx="1"/>
          </p:nvPr>
        </p:nvSpPr>
        <p:spPr>
          <a:xfrm>
            <a:off x="300625" y="1825625"/>
            <a:ext cx="11053175"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accent2"/>
              </a:buClr>
              <a:buSzPts val="2800"/>
              <a:buFont typeface="Arial"/>
              <a:buChar char="•"/>
            </a:pPr>
            <a:r>
              <a:rPr lang="en-US" sz="2800" b="0" i="0" u="none" strike="noStrike" cap="none" dirty="0">
                <a:solidFill>
                  <a:schemeClr val="accent2"/>
                </a:solidFill>
                <a:latin typeface="Calibri"/>
                <a:ea typeface="Calibri"/>
                <a:cs typeface="Calibri"/>
                <a:sym typeface="Calibri"/>
              </a:rPr>
              <a:t>We won’t talk a </a:t>
            </a:r>
            <a:r>
              <a:rPr lang="en-US" sz="2800" b="1" i="1" u="none" strike="noStrike" cap="none" dirty="0">
                <a:solidFill>
                  <a:schemeClr val="accent2"/>
                </a:solidFill>
                <a:latin typeface="Calibri"/>
                <a:ea typeface="Calibri"/>
                <a:cs typeface="Calibri"/>
                <a:sym typeface="Calibri"/>
              </a:rPr>
              <a:t>ton </a:t>
            </a:r>
            <a:r>
              <a:rPr lang="en-US" sz="2800" b="0" i="0" u="none" strike="noStrike" cap="none" dirty="0">
                <a:solidFill>
                  <a:schemeClr val="accent2"/>
                </a:solidFill>
                <a:latin typeface="Calibri"/>
                <a:ea typeface="Calibri"/>
                <a:cs typeface="Calibri"/>
                <a:sym typeface="Calibri"/>
              </a:rPr>
              <a:t>about B+ (B-plus) trees </a:t>
            </a:r>
            <a:r>
              <a:rPr lang="en-US" sz="2800" b="0" i="0" u="none" strike="noStrike" cap="none" dirty="0">
                <a:solidFill>
                  <a:schemeClr val="dk1"/>
                </a:solidFill>
                <a:latin typeface="Calibri"/>
                <a:ea typeface="Calibri"/>
                <a:cs typeface="Calibri"/>
                <a:sym typeface="Calibri"/>
              </a:rPr>
              <a:t>(extension of B-Trees to disk)</a:t>
            </a:r>
            <a:endParaRPr dirty="0"/>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According to Nick </a:t>
            </a:r>
            <a:r>
              <a:rPr lang="en-US" sz="2400" b="0" i="0" u="none" strike="noStrike" cap="none" dirty="0" err="1">
                <a:solidFill>
                  <a:schemeClr val="dk1"/>
                </a:solidFill>
                <a:latin typeface="Calibri"/>
                <a:ea typeface="Calibri"/>
                <a:cs typeface="Calibri"/>
                <a:sym typeface="Calibri"/>
              </a:rPr>
              <a:t>Roussopoulos</a:t>
            </a:r>
            <a:r>
              <a:rPr lang="en-US" sz="2400" b="0" i="0" u="none" strike="noStrike" cap="none" dirty="0">
                <a:solidFill>
                  <a:schemeClr val="dk1"/>
                </a:solidFill>
                <a:latin typeface="Calibri"/>
                <a:ea typeface="Calibri"/>
                <a:cs typeface="Calibri"/>
                <a:sym typeface="Calibri"/>
              </a:rPr>
              <a:t>, </a:t>
            </a:r>
            <a:r>
              <a:rPr lang="en-US" sz="2400" b="0" i="0" u="none" strike="noStrike" cap="none" dirty="0">
                <a:solidFill>
                  <a:schemeClr val="accent1"/>
                </a:solidFill>
                <a:latin typeface="Calibri"/>
                <a:ea typeface="Calibri"/>
                <a:cs typeface="Calibri"/>
                <a:sym typeface="Calibri"/>
              </a:rPr>
              <a:t>the most successful data structure ever!</a:t>
            </a:r>
            <a:endParaRPr dirty="0"/>
          </a:p>
          <a:p>
            <a:pPr marL="228600" marR="0" lvl="0" indent="-228600" algn="l" rtl="0">
              <a:lnSpc>
                <a:spcPct val="90000"/>
              </a:lnSpc>
              <a:spcBef>
                <a:spcPts val="1000"/>
              </a:spcBef>
              <a:spcAft>
                <a:spcPts val="0"/>
              </a:spcAft>
              <a:buClr>
                <a:schemeClr val="accent4"/>
              </a:buClr>
              <a:buSzPts val="2800"/>
              <a:buFont typeface="Arial"/>
              <a:buChar char="•"/>
            </a:pPr>
            <a:r>
              <a:rPr lang="en-US" sz="2800" b="0" i="0" u="none" strike="noStrike" cap="none" dirty="0" err="1">
                <a:solidFill>
                  <a:schemeClr val="accent4"/>
                </a:solidFill>
                <a:latin typeface="Calibri"/>
                <a:ea typeface="Calibri"/>
                <a:cs typeface="Calibri"/>
                <a:sym typeface="Calibri"/>
              </a:rPr>
              <a:t>Treaps</a:t>
            </a:r>
            <a:r>
              <a:rPr lang="en-US" sz="2800" b="0" i="0" u="none" strike="noStrike" cap="none" dirty="0">
                <a:solidFill>
                  <a:schemeClr val="dk1"/>
                </a:solidFill>
                <a:latin typeface="Calibri"/>
                <a:ea typeface="Calibri"/>
                <a:cs typeface="Calibri"/>
                <a:sym typeface="Calibri"/>
              </a:rPr>
              <a:t> (random balanced binary trees)</a:t>
            </a:r>
            <a:endParaRPr dirty="0"/>
          </a:p>
          <a:p>
            <a:pPr marL="228600" marR="0" lvl="0" indent="-228600" algn="l" rtl="0">
              <a:lnSpc>
                <a:spcPct val="90000"/>
              </a:lnSpc>
              <a:spcBef>
                <a:spcPts val="1000"/>
              </a:spcBef>
              <a:spcAft>
                <a:spcPts val="0"/>
              </a:spcAft>
              <a:buClr>
                <a:srgbClr val="7030A0"/>
              </a:buClr>
              <a:buSzPts val="2800"/>
              <a:buFont typeface="Arial"/>
              <a:buChar char="•"/>
            </a:pPr>
            <a:r>
              <a:rPr lang="en-US" sz="2800" b="0" i="0" u="none" strike="noStrike" cap="none" dirty="0">
                <a:solidFill>
                  <a:srgbClr val="7030A0"/>
                </a:solidFill>
                <a:latin typeface="Calibri"/>
                <a:ea typeface="Calibri"/>
                <a:cs typeface="Calibri"/>
                <a:sym typeface="Calibri"/>
              </a:rPr>
              <a:t>Brent’s and </a:t>
            </a:r>
            <a:r>
              <a:rPr lang="en-US" sz="2800" b="0" i="0" u="none" strike="noStrike" cap="none" dirty="0" err="1">
                <a:solidFill>
                  <a:srgbClr val="7030A0"/>
                </a:solidFill>
                <a:latin typeface="Calibri"/>
                <a:ea typeface="Calibri"/>
                <a:cs typeface="Calibri"/>
                <a:sym typeface="Calibri"/>
              </a:rPr>
              <a:t>Gunnot</a:t>
            </a:r>
            <a:r>
              <a:rPr lang="en-US" sz="2800" b="0" i="0" u="none" strike="noStrike" cap="none" dirty="0">
                <a:solidFill>
                  <a:srgbClr val="7030A0"/>
                </a:solidFill>
                <a:latin typeface="Calibri"/>
                <a:ea typeface="Calibri"/>
                <a:cs typeface="Calibri"/>
                <a:sym typeface="Calibri"/>
              </a:rPr>
              <a:t>-Monroe algorithms</a:t>
            </a:r>
            <a:r>
              <a:rPr lang="en-US" sz="2800" b="0" i="0" u="none" strike="noStrike" cap="none" dirty="0">
                <a:solidFill>
                  <a:schemeClr val="dk1"/>
                </a:solidFill>
                <a:latin typeface="Calibri"/>
                <a:ea typeface="Calibri"/>
                <a:cs typeface="Calibri"/>
                <a:sym typeface="Calibri"/>
              </a:rPr>
              <a:t> for self-organizing collision chain hash tables.</a:t>
            </a:r>
            <a:endParaRPr dirty="0"/>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pic>
        <p:nvPicPr>
          <p:cNvPr id="1367" name="Google Shape;1367;p92" descr="A person wearing a blue shirt&#10;&#10;Description generated with very high confidence"/>
          <p:cNvPicPr preferRelativeResize="0"/>
          <p:nvPr/>
        </p:nvPicPr>
        <p:blipFill rotWithShape="1">
          <a:blip r:embed="rId3">
            <a:alphaModFix/>
          </a:blip>
          <a:srcRect/>
          <a:stretch/>
        </p:blipFill>
        <p:spPr>
          <a:xfrm>
            <a:off x="10852265" y="2464379"/>
            <a:ext cx="670560" cy="6705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356A-F298-A44A-BA4D-475E79E081B5}"/>
              </a:ext>
            </a:extLst>
          </p:cNvPr>
          <p:cNvSpPr>
            <a:spLocks noGrp="1"/>
          </p:cNvSpPr>
          <p:nvPr>
            <p:ph type="title"/>
          </p:nvPr>
        </p:nvSpPr>
        <p:spPr>
          <a:xfrm>
            <a:off x="702398" y="256483"/>
            <a:ext cx="10515600" cy="1325563"/>
          </a:xfrm>
        </p:spPr>
        <p:txBody>
          <a:bodyPr/>
          <a:lstStyle/>
          <a:p>
            <a:pPr algn="ctr"/>
            <a:r>
              <a:rPr lang="en-US" dirty="0"/>
              <a:t>Assessment</a:t>
            </a:r>
          </a:p>
        </p:txBody>
      </p:sp>
      <p:sp>
        <p:nvSpPr>
          <p:cNvPr id="3" name="Text Placeholder 2">
            <a:extLst>
              <a:ext uri="{FF2B5EF4-FFF2-40B4-BE49-F238E27FC236}">
                <a16:creationId xmlns:a16="http://schemas.microsoft.com/office/drawing/2014/main" id="{06AE2855-E489-2E4F-A8C8-6357BEF628C2}"/>
              </a:ext>
            </a:extLst>
          </p:cNvPr>
          <p:cNvSpPr>
            <a:spLocks noGrp="1"/>
          </p:cNvSpPr>
          <p:nvPr>
            <p:ph type="body" idx="1"/>
          </p:nvPr>
        </p:nvSpPr>
        <p:spPr>
          <a:xfrm>
            <a:off x="702398" y="1517808"/>
            <a:ext cx="10515600" cy="4351338"/>
          </a:xfrm>
        </p:spPr>
        <p:txBody>
          <a:bodyPr/>
          <a:lstStyle/>
          <a:p>
            <a:r>
              <a:rPr lang="en-US" dirty="0">
                <a:solidFill>
                  <a:srgbClr val="FF66FF"/>
                </a:solidFill>
              </a:rPr>
              <a:t>5-6 projects on Java</a:t>
            </a:r>
            <a:r>
              <a:rPr lang="en-US" dirty="0"/>
              <a:t> </a:t>
            </a:r>
            <a:r>
              <a:rPr lang="en-US" i="1" dirty="0">
                <a:solidFill>
                  <a:schemeClr val="bg1">
                    <a:lumMod val="50000"/>
                  </a:schemeClr>
                </a:solidFill>
              </a:rPr>
              <a:t>(40%)</a:t>
            </a:r>
          </a:p>
          <a:p>
            <a:pPr lvl="1"/>
            <a:r>
              <a:rPr lang="en-US" dirty="0"/>
              <a:t>Score from </a:t>
            </a:r>
            <a:r>
              <a:rPr lang="en-US" dirty="0" err="1"/>
              <a:t>submit.cs</a:t>
            </a:r>
            <a:r>
              <a:rPr lang="en-US" dirty="0"/>
              <a:t> unit tests</a:t>
            </a:r>
          </a:p>
          <a:p>
            <a:pPr lvl="1"/>
            <a:r>
              <a:rPr lang="en-US" dirty="0"/>
              <a:t>Manual inspection of code to verify grading for some methods.</a:t>
            </a:r>
          </a:p>
          <a:p>
            <a:pPr lvl="1"/>
            <a:r>
              <a:rPr lang="en-US" dirty="0">
                <a:hlinkClick r:id="rId3"/>
              </a:rPr>
              <a:t>Moss</a:t>
            </a:r>
            <a:r>
              <a:rPr lang="en-US" dirty="0"/>
              <a:t>! </a:t>
            </a:r>
          </a:p>
          <a:p>
            <a:pPr lvl="1"/>
            <a:r>
              <a:rPr lang="en-US" dirty="0"/>
              <a:t>Please install </a:t>
            </a:r>
            <a:r>
              <a:rPr lang="en-US" dirty="0">
                <a:solidFill>
                  <a:schemeClr val="accent2"/>
                </a:solidFill>
              </a:rPr>
              <a:t>OpenJDK</a:t>
            </a:r>
            <a:r>
              <a:rPr lang="en-US" dirty="0"/>
              <a:t> for licensing reasons</a:t>
            </a:r>
          </a:p>
          <a:p>
            <a:r>
              <a:rPr lang="en-US" dirty="0">
                <a:solidFill>
                  <a:srgbClr val="7030A0"/>
                </a:solidFill>
              </a:rPr>
              <a:t>About 5 </a:t>
            </a:r>
            <a:r>
              <a:rPr lang="en-US" dirty="0" err="1">
                <a:solidFill>
                  <a:srgbClr val="7030A0"/>
                </a:solidFill>
              </a:rPr>
              <a:t>homeworks</a:t>
            </a:r>
            <a:r>
              <a:rPr lang="en-US" dirty="0"/>
              <a:t>, every 2 /3 weeks </a:t>
            </a:r>
            <a:r>
              <a:rPr lang="en-US" i="1" dirty="0">
                <a:solidFill>
                  <a:schemeClr val="bg1">
                    <a:lumMod val="50000"/>
                  </a:schemeClr>
                </a:solidFill>
              </a:rPr>
              <a:t>(15%)</a:t>
            </a:r>
          </a:p>
          <a:p>
            <a:r>
              <a:rPr lang="en-US" dirty="0">
                <a:solidFill>
                  <a:schemeClr val="accent1"/>
                </a:solidFill>
              </a:rPr>
              <a:t>Lecture worksheets</a:t>
            </a:r>
            <a:r>
              <a:rPr lang="en-US" dirty="0"/>
              <a:t>, which will start Wednesday! </a:t>
            </a:r>
            <a:r>
              <a:rPr lang="en-US" i="1" dirty="0">
                <a:solidFill>
                  <a:schemeClr val="bg1">
                    <a:lumMod val="50000"/>
                  </a:schemeClr>
                </a:solidFill>
              </a:rPr>
              <a:t>(5%)</a:t>
            </a:r>
          </a:p>
          <a:p>
            <a:pPr lvl="1"/>
            <a:r>
              <a:rPr lang="en-US" dirty="0"/>
              <a:t>Short and sweet(?) questions on stuff we talk about on lecture</a:t>
            </a:r>
          </a:p>
          <a:p>
            <a:pPr lvl="1"/>
            <a:r>
              <a:rPr lang="en-US" dirty="0"/>
              <a:t>TA assistance / supervision</a:t>
            </a:r>
          </a:p>
          <a:p>
            <a:r>
              <a:rPr lang="en-US" dirty="0">
                <a:solidFill>
                  <a:schemeClr val="accent6">
                    <a:lumMod val="75000"/>
                  </a:schemeClr>
                </a:solidFill>
              </a:rPr>
              <a:t>1 Midterm</a:t>
            </a:r>
            <a:r>
              <a:rPr lang="en-US" dirty="0"/>
              <a:t>, see ELMS for date/time/place </a:t>
            </a:r>
            <a:r>
              <a:rPr lang="en-US" i="1" dirty="0">
                <a:solidFill>
                  <a:schemeClr val="bg1">
                    <a:lumMod val="50000"/>
                  </a:schemeClr>
                </a:solidFill>
              </a:rPr>
              <a:t>(20%)</a:t>
            </a:r>
          </a:p>
          <a:p>
            <a:r>
              <a:rPr lang="en-US" dirty="0">
                <a:solidFill>
                  <a:schemeClr val="accent4">
                    <a:lumMod val="75000"/>
                  </a:schemeClr>
                </a:solidFill>
              </a:rPr>
              <a:t>1 Final</a:t>
            </a:r>
            <a:r>
              <a:rPr lang="en-US" dirty="0"/>
              <a:t>, see ELMS for details </a:t>
            </a:r>
            <a:r>
              <a:rPr lang="en-US" i="1" dirty="0">
                <a:solidFill>
                  <a:schemeClr val="bg1">
                    <a:lumMod val="50000"/>
                  </a:schemeClr>
                </a:solidFill>
              </a:rPr>
              <a:t>(20%)</a:t>
            </a:r>
          </a:p>
          <a:p>
            <a:endParaRPr lang="en-US" dirty="0"/>
          </a:p>
        </p:txBody>
      </p:sp>
    </p:spTree>
    <p:extLst>
      <p:ext uri="{BB962C8B-B14F-4D97-AF65-F5344CB8AC3E}">
        <p14:creationId xmlns:p14="http://schemas.microsoft.com/office/powerpoint/2010/main" val="908599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Webpages</a:t>
            </a:r>
            <a:endParaRPr dirty="0"/>
          </a:p>
        </p:txBody>
      </p:sp>
      <p:sp>
        <p:nvSpPr>
          <p:cNvPr id="1382" name="Google Shape;1382;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70000"/>
              </a:lnSpc>
              <a:spcBef>
                <a:spcPts val="0"/>
              </a:spcBef>
              <a:spcAft>
                <a:spcPts val="0"/>
              </a:spcAft>
              <a:buClr>
                <a:srgbClr val="FF00FF"/>
              </a:buClr>
              <a:buSzPts val="2590"/>
              <a:buFont typeface="Arial"/>
              <a:buChar char="•"/>
            </a:pPr>
            <a:r>
              <a:rPr lang="en-US" sz="2590" b="0" i="0" u="none" strike="noStrike" cap="none" dirty="0">
                <a:solidFill>
                  <a:srgbClr val="FF00FF"/>
                </a:solidFill>
                <a:latin typeface="Calibri"/>
                <a:ea typeface="Calibri"/>
                <a:cs typeface="Calibri"/>
                <a:sym typeface="Calibri"/>
              </a:rPr>
              <a:t>ELMS: Static information (syllabus), files and your gradebook.</a:t>
            </a:r>
            <a:endParaRPr dirty="0"/>
          </a:p>
          <a:p>
            <a:pPr marL="685800" marR="0" lvl="1" indent="-228600" algn="l" rtl="0">
              <a:lnSpc>
                <a:spcPct val="70000"/>
              </a:lnSpc>
              <a:spcBef>
                <a:spcPts val="500"/>
              </a:spcBef>
              <a:spcAft>
                <a:spcPts val="0"/>
              </a:spcAft>
              <a:buClr>
                <a:schemeClr val="dk1"/>
              </a:buClr>
              <a:buSzPts val="2220"/>
              <a:buFont typeface="Arial"/>
              <a:buChar char="•"/>
            </a:pPr>
            <a:r>
              <a:rPr lang="en-US" sz="2220" b="0" i="0" u="none" strike="noStrike" cap="none" dirty="0">
                <a:solidFill>
                  <a:schemeClr val="dk1"/>
                </a:solidFill>
                <a:latin typeface="Calibri"/>
                <a:ea typeface="Calibri"/>
                <a:cs typeface="Calibri"/>
                <a:sym typeface="Calibri"/>
              </a:rPr>
              <a:t>Recordings, resources, programming project handouts, breakdown of lectures,…</a:t>
            </a:r>
            <a:endParaRPr sz="2220" b="0" i="0" u="none" strike="noStrike" cap="none" dirty="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rgbClr val="0070C0"/>
              </a:buClr>
              <a:buSzPts val="2590"/>
              <a:buFont typeface="Arial"/>
              <a:buChar char="•"/>
            </a:pPr>
            <a:r>
              <a:rPr lang="en-US" sz="2590" b="0" i="0" u="none" strike="noStrike" cap="none" dirty="0">
                <a:solidFill>
                  <a:srgbClr val="0070C0"/>
                </a:solidFill>
                <a:latin typeface="Calibri"/>
                <a:ea typeface="Calibri"/>
                <a:cs typeface="Calibri"/>
                <a:sym typeface="Calibri"/>
              </a:rPr>
              <a:t>Piazza: We talk. </a:t>
            </a:r>
            <a:r>
              <a:rPr lang="en-US" sz="2590" b="0" i="0" u="none" strike="noStrike" cap="none" dirty="0">
                <a:solidFill>
                  <a:schemeClr val="dk1"/>
                </a:solidFill>
                <a:latin typeface="Calibri"/>
                <a:ea typeface="Calibri"/>
                <a:cs typeface="Calibri"/>
                <a:sym typeface="Calibri"/>
              </a:rPr>
              <a:t>Teaching staff announces future materials, resources, you post your</a:t>
            </a:r>
            <a:r>
              <a:rPr lang="en-US" sz="2590" b="0" i="0" u="none" strike="noStrike" cap="none" dirty="0">
                <a:solidFill>
                  <a:srgbClr val="0070C0"/>
                </a:solidFill>
                <a:latin typeface="Calibri"/>
                <a:ea typeface="Calibri"/>
                <a:cs typeface="Calibri"/>
                <a:sym typeface="Calibri"/>
              </a:rPr>
              <a:t> </a:t>
            </a:r>
            <a:r>
              <a:rPr lang="en-US" sz="2590" b="0" i="0" u="none" strike="noStrike" cap="none" dirty="0">
                <a:solidFill>
                  <a:schemeClr val="dk1"/>
                </a:solidFill>
                <a:latin typeface="Calibri"/>
                <a:ea typeface="Calibri"/>
                <a:cs typeface="Calibri"/>
                <a:sym typeface="Calibri"/>
              </a:rPr>
              <a:t>questions.</a:t>
            </a:r>
            <a:endParaRPr lang="en-US" sz="2590" dirty="0">
              <a:solidFill>
                <a:schemeClr val="accent2"/>
              </a:solidFill>
            </a:endParaRPr>
          </a:p>
          <a:p>
            <a:pPr marL="228600" marR="0" lvl="0" indent="-228600" algn="l" rtl="0">
              <a:lnSpc>
                <a:spcPct val="70000"/>
              </a:lnSpc>
              <a:spcBef>
                <a:spcPts val="1000"/>
              </a:spcBef>
              <a:spcAft>
                <a:spcPts val="0"/>
              </a:spcAft>
              <a:buClr>
                <a:srgbClr val="0070C0"/>
              </a:buClr>
              <a:buSzPts val="2590"/>
              <a:buFont typeface="Arial"/>
              <a:buChar char="•"/>
            </a:pPr>
            <a:r>
              <a:rPr lang="en-US" sz="2590" b="0" i="0" u="none" strike="noStrike" cap="none" dirty="0">
                <a:solidFill>
                  <a:schemeClr val="accent2"/>
                </a:solidFill>
                <a:latin typeface="Calibri"/>
                <a:ea typeface="Calibri"/>
                <a:cs typeface="Calibri"/>
                <a:sym typeface="Calibri"/>
              </a:rPr>
              <a:t>Submit server: You submit your projects. </a:t>
            </a:r>
            <a:r>
              <a:rPr lang="en-US" sz="2590" b="0" i="0" u="none" strike="noStrike" cap="none" dirty="0">
                <a:solidFill>
                  <a:schemeClr val="dk1"/>
                </a:solidFill>
                <a:latin typeface="Calibri"/>
                <a:ea typeface="Calibri"/>
                <a:cs typeface="Calibri"/>
                <a:sym typeface="Calibri"/>
              </a:rPr>
              <a:t>Refer to the programming project handouts for specifics of how you can do this. </a:t>
            </a:r>
            <a:endParaRPr dirty="0"/>
          </a:p>
          <a:p>
            <a:pPr marL="228600" marR="0" lvl="0" indent="-228600" algn="l" rtl="0">
              <a:lnSpc>
                <a:spcPct val="70000"/>
              </a:lnSpc>
              <a:spcBef>
                <a:spcPts val="1000"/>
              </a:spcBef>
              <a:spcAft>
                <a:spcPts val="0"/>
              </a:spcAft>
              <a:buClr>
                <a:srgbClr val="548135"/>
              </a:buClr>
              <a:buSzPts val="2590"/>
              <a:buFont typeface="Arial"/>
              <a:buChar char="•"/>
            </a:pPr>
            <a:r>
              <a:rPr lang="en-US" sz="2590" b="0" i="0" u="none" strike="noStrike" cap="none" dirty="0">
                <a:solidFill>
                  <a:srgbClr val="548135"/>
                </a:solidFill>
                <a:latin typeface="Calibri"/>
                <a:ea typeface="Calibri"/>
                <a:cs typeface="Calibri"/>
                <a:sym typeface="Calibri"/>
              </a:rPr>
              <a:t>Jason’s GitHub: </a:t>
            </a:r>
            <a:r>
              <a:rPr lang="en-US" sz="2590" b="0" i="0" u="none" strike="noStrike" cap="none" dirty="0">
                <a:solidFill>
                  <a:schemeClr val="dk1"/>
                </a:solidFill>
                <a:latin typeface="Calibri"/>
                <a:ea typeface="Calibri"/>
                <a:cs typeface="Calibri"/>
                <a:sym typeface="Calibri"/>
              </a:rPr>
              <a:t>Skeleton code for your projects on my </a:t>
            </a:r>
            <a:r>
              <a:rPr lang="en-US" sz="2590" b="0" i="0" u="sng" strike="noStrike" cap="none" dirty="0">
                <a:solidFill>
                  <a:schemeClr val="hlink"/>
                </a:solidFill>
                <a:latin typeface="Calibri"/>
                <a:ea typeface="Calibri"/>
                <a:cs typeface="Calibri"/>
                <a:sym typeface="Calibri"/>
                <a:hlinkClick r:id="rId3"/>
              </a:rPr>
              <a:t>GitHub</a:t>
            </a:r>
            <a:r>
              <a:rPr lang="en-US" sz="2590" b="0" i="0" u="none" strike="noStrike" cap="none" dirty="0">
                <a:solidFill>
                  <a:schemeClr val="dk1"/>
                </a:solidFill>
                <a:latin typeface="Calibri"/>
                <a:ea typeface="Calibri"/>
                <a:cs typeface="Calibri"/>
                <a:sym typeface="Calibri"/>
              </a:rPr>
              <a:t> so that you can download it and fill in the class implementations.</a:t>
            </a:r>
            <a:endParaRPr dirty="0"/>
          </a:p>
          <a:p>
            <a:pPr marL="685800" marR="0" lvl="1" indent="-228600" algn="l" rtl="0">
              <a:lnSpc>
                <a:spcPct val="70000"/>
              </a:lnSpc>
              <a:spcBef>
                <a:spcPts val="500"/>
              </a:spcBef>
              <a:spcAft>
                <a:spcPts val="0"/>
              </a:spcAft>
              <a:buClr>
                <a:schemeClr val="dk1"/>
              </a:buClr>
              <a:buSzPts val="2220"/>
              <a:buFont typeface="Arial"/>
              <a:buChar char="•"/>
            </a:pPr>
            <a:r>
              <a:rPr lang="en-US" sz="2220" b="0" i="0" u="none" strike="noStrike" cap="none" dirty="0">
                <a:solidFill>
                  <a:schemeClr val="dk1"/>
                </a:solidFill>
                <a:latin typeface="Calibri"/>
                <a:ea typeface="Calibri"/>
                <a:cs typeface="Calibri"/>
                <a:sym typeface="Calibri"/>
              </a:rPr>
              <a:t>Code demos will also be shared on the GitHub repo for you.</a:t>
            </a:r>
            <a:endParaRPr dirty="0"/>
          </a:p>
          <a:p>
            <a:pPr marL="228600" marR="0" lvl="0" indent="-228600" algn="l" rtl="0">
              <a:lnSpc>
                <a:spcPct val="70000"/>
              </a:lnSpc>
              <a:spcBef>
                <a:spcPts val="1000"/>
              </a:spcBef>
              <a:spcAft>
                <a:spcPts val="0"/>
              </a:spcAft>
              <a:buClr>
                <a:srgbClr val="7030A0"/>
              </a:buClr>
              <a:buSzPts val="2590"/>
              <a:buFont typeface="Arial"/>
              <a:buChar char="•"/>
            </a:pPr>
            <a:r>
              <a:rPr lang="en-US" sz="2590" b="0" i="0" u="none" strike="noStrike" cap="none" dirty="0" err="1">
                <a:solidFill>
                  <a:srgbClr val="7030A0"/>
                </a:solidFill>
                <a:latin typeface="Calibri"/>
                <a:ea typeface="Calibri"/>
                <a:cs typeface="Calibri"/>
                <a:sym typeface="Calibri"/>
              </a:rPr>
              <a:t>Gradescope</a:t>
            </a:r>
            <a:r>
              <a:rPr lang="en-US" sz="2590" b="0" i="0" u="none" strike="noStrike" cap="none" dirty="0">
                <a:solidFill>
                  <a:schemeClr val="dk1"/>
                </a:solidFill>
                <a:latin typeface="Calibri"/>
                <a:ea typeface="Calibri"/>
                <a:cs typeface="Calibri"/>
                <a:sym typeface="Calibri"/>
              </a:rPr>
              <a:t>: You will be uploading your </a:t>
            </a:r>
            <a:r>
              <a:rPr lang="en-US" sz="2590" b="0" i="0" u="none" strike="noStrike" cap="none" dirty="0" err="1">
                <a:solidFill>
                  <a:schemeClr val="dk1"/>
                </a:solidFill>
                <a:latin typeface="Calibri"/>
                <a:ea typeface="Calibri"/>
                <a:cs typeface="Calibri"/>
                <a:sym typeface="Calibri"/>
              </a:rPr>
              <a:t>homeworks</a:t>
            </a:r>
            <a:r>
              <a:rPr lang="en-US" sz="2590" b="0" i="0" u="none" strike="noStrike" cap="none" dirty="0">
                <a:solidFill>
                  <a:schemeClr val="dk1"/>
                </a:solidFill>
                <a:latin typeface="Calibri"/>
                <a:ea typeface="Calibri"/>
                <a:cs typeface="Calibri"/>
                <a:sym typeface="Calibri"/>
              </a:rPr>
              <a:t> there, and we will be scanning in and grading worksheets and exams there as well. This means that you can see all of your answers </a:t>
            </a:r>
            <a:r>
              <a:rPr lang="en-US" sz="2590" b="1" i="1" u="sng" strike="noStrike" cap="none" dirty="0">
                <a:solidFill>
                  <a:schemeClr val="dk1"/>
                </a:solidFill>
                <a:latin typeface="Calibri"/>
                <a:ea typeface="Calibri"/>
                <a:cs typeface="Calibri"/>
                <a:sym typeface="Calibri"/>
              </a:rPr>
              <a:t>and</a:t>
            </a:r>
            <a:r>
              <a:rPr lang="en-US" sz="2590" b="1" i="1" strike="noStrike" cap="none" dirty="0">
                <a:solidFill>
                  <a:schemeClr val="dk1"/>
                </a:solidFill>
                <a:latin typeface="Calibri"/>
                <a:ea typeface="Calibri"/>
                <a:cs typeface="Calibri"/>
                <a:sym typeface="Calibri"/>
              </a:rPr>
              <a:t> </a:t>
            </a:r>
            <a:r>
              <a:rPr lang="en-US" sz="2590" strike="noStrike" cap="none" dirty="0">
                <a:solidFill>
                  <a:schemeClr val="dk1"/>
                </a:solidFill>
                <a:latin typeface="Calibri"/>
                <a:ea typeface="Calibri"/>
                <a:cs typeface="Calibri"/>
                <a:sym typeface="Calibri"/>
              </a:rPr>
              <a:t>mistakes until the end of the semester!</a:t>
            </a:r>
            <a:endParaRPr dirty="0"/>
          </a:p>
        </p:txBody>
      </p:sp>
      <p:pic>
        <p:nvPicPr>
          <p:cNvPr id="1383" name="Google Shape;1383;p94" descr="A picture containing pallette&#10;&#10;Description generated with very high confidence"/>
          <p:cNvPicPr preferRelativeResize="0"/>
          <p:nvPr/>
        </p:nvPicPr>
        <p:blipFill rotWithShape="1">
          <a:blip r:embed="rId4">
            <a:alphaModFix/>
          </a:blip>
          <a:srcRect/>
          <a:stretch/>
        </p:blipFill>
        <p:spPr>
          <a:xfrm>
            <a:off x="173232" y="1837099"/>
            <a:ext cx="566739" cy="566739"/>
          </a:xfrm>
          <a:prstGeom prst="rect">
            <a:avLst/>
          </a:prstGeom>
          <a:noFill/>
          <a:ln>
            <a:noFill/>
          </a:ln>
        </p:spPr>
      </p:pic>
      <p:pic>
        <p:nvPicPr>
          <p:cNvPr id="1384" name="Google Shape;1384;p94" descr="A close up of a sign&#10;&#10;Description generated with high confidence"/>
          <p:cNvPicPr preferRelativeResize="0"/>
          <p:nvPr/>
        </p:nvPicPr>
        <p:blipFill rotWithShape="1">
          <a:blip r:embed="rId5">
            <a:alphaModFix/>
          </a:blip>
          <a:srcRect/>
          <a:stretch/>
        </p:blipFill>
        <p:spPr>
          <a:xfrm>
            <a:off x="180975" y="2653327"/>
            <a:ext cx="502443" cy="502443"/>
          </a:xfrm>
          <a:prstGeom prst="rect">
            <a:avLst/>
          </a:prstGeom>
          <a:noFill/>
          <a:ln>
            <a:noFill/>
          </a:ln>
        </p:spPr>
      </p:pic>
      <p:pic>
        <p:nvPicPr>
          <p:cNvPr id="1385" name="Google Shape;1385;p94" descr="A picture containing clipart&#10;&#10;Description generated with high confidence"/>
          <p:cNvPicPr preferRelativeResize="0"/>
          <p:nvPr/>
        </p:nvPicPr>
        <p:blipFill rotWithShape="1">
          <a:blip r:embed="rId6">
            <a:alphaModFix/>
          </a:blip>
          <a:srcRect/>
          <a:stretch/>
        </p:blipFill>
        <p:spPr>
          <a:xfrm>
            <a:off x="180975" y="3369108"/>
            <a:ext cx="657225" cy="657225"/>
          </a:xfrm>
          <a:prstGeom prst="rect">
            <a:avLst/>
          </a:prstGeom>
          <a:noFill/>
          <a:ln>
            <a:noFill/>
          </a:ln>
        </p:spPr>
      </p:pic>
      <p:pic>
        <p:nvPicPr>
          <p:cNvPr id="1386" name="Google Shape;1386;p94"/>
          <p:cNvPicPr preferRelativeResize="0"/>
          <p:nvPr/>
        </p:nvPicPr>
        <p:blipFill rotWithShape="1">
          <a:blip r:embed="rId7">
            <a:alphaModFix/>
          </a:blip>
          <a:srcRect/>
          <a:stretch/>
        </p:blipFill>
        <p:spPr>
          <a:xfrm>
            <a:off x="142874" y="4120610"/>
            <a:ext cx="578643" cy="578643"/>
          </a:xfrm>
          <a:prstGeom prst="rect">
            <a:avLst/>
          </a:prstGeom>
          <a:noFill/>
          <a:ln>
            <a:noFill/>
          </a:ln>
        </p:spPr>
      </p:pic>
      <p:pic>
        <p:nvPicPr>
          <p:cNvPr id="1387" name="Google Shape;1387;p94"/>
          <p:cNvPicPr preferRelativeResize="0"/>
          <p:nvPr/>
        </p:nvPicPr>
        <p:blipFill rotWithShape="1">
          <a:blip r:embed="rId8">
            <a:alphaModFix/>
          </a:blip>
          <a:srcRect/>
          <a:stretch/>
        </p:blipFill>
        <p:spPr>
          <a:xfrm>
            <a:off x="142874" y="4834190"/>
            <a:ext cx="624992" cy="62499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71EAE-C894-E947-BD7B-99DFED27D9E5}"/>
              </a:ext>
            </a:extLst>
          </p:cNvPr>
          <p:cNvSpPr>
            <a:spLocks noGrp="1"/>
          </p:cNvSpPr>
          <p:nvPr>
            <p:ph type="title"/>
          </p:nvPr>
        </p:nvSpPr>
        <p:spPr>
          <a:xfrm>
            <a:off x="502534" y="90747"/>
            <a:ext cx="10515600" cy="1325563"/>
          </a:xfrm>
        </p:spPr>
        <p:txBody>
          <a:bodyPr/>
          <a:lstStyle/>
          <a:p>
            <a:pPr algn="ctr"/>
            <a:r>
              <a:rPr lang="en-US" dirty="0"/>
              <a:t>Textbooks</a:t>
            </a:r>
          </a:p>
        </p:txBody>
      </p:sp>
      <p:pic>
        <p:nvPicPr>
          <p:cNvPr id="5" name="Picture 4" descr="A screenshot of a cell phone&#10;&#10;Description automatically generated">
            <a:extLst>
              <a:ext uri="{FF2B5EF4-FFF2-40B4-BE49-F238E27FC236}">
                <a16:creationId xmlns:a16="http://schemas.microsoft.com/office/drawing/2014/main" id="{C7A77F94-9DFD-0548-9267-4CC33B1BB052}"/>
              </a:ext>
            </a:extLst>
          </p:cNvPr>
          <p:cNvPicPr>
            <a:picLocks noChangeAspect="1"/>
          </p:cNvPicPr>
          <p:nvPr/>
        </p:nvPicPr>
        <p:blipFill>
          <a:blip r:embed="rId2"/>
          <a:stretch>
            <a:fillRect/>
          </a:stretch>
        </p:blipFill>
        <p:spPr>
          <a:xfrm>
            <a:off x="338913" y="1284788"/>
            <a:ext cx="4770282" cy="5125743"/>
          </a:xfrm>
          <a:prstGeom prst="rect">
            <a:avLst/>
          </a:prstGeom>
        </p:spPr>
      </p:pic>
      <p:sp>
        <p:nvSpPr>
          <p:cNvPr id="8" name="TextBox 7">
            <a:extLst>
              <a:ext uri="{FF2B5EF4-FFF2-40B4-BE49-F238E27FC236}">
                <a16:creationId xmlns:a16="http://schemas.microsoft.com/office/drawing/2014/main" id="{B1F8B6BE-4211-544E-A00E-21427BF24A74}"/>
              </a:ext>
            </a:extLst>
          </p:cNvPr>
          <p:cNvSpPr txBox="1"/>
          <p:nvPr/>
        </p:nvSpPr>
        <p:spPr>
          <a:xfrm>
            <a:off x="4267169" y="1022771"/>
            <a:ext cx="7592992" cy="6524863"/>
          </a:xfrm>
          <a:prstGeom prst="rect">
            <a:avLst/>
          </a:prstGeom>
          <a:noFill/>
        </p:spPr>
        <p:txBody>
          <a:bodyPr wrap="square" rtlCol="0">
            <a:spAutoFit/>
          </a:bodyPr>
          <a:lstStyle/>
          <a:p>
            <a:pPr marL="285750" indent="-285750">
              <a:buFont typeface="Arial" panose="020B0604020202020204" pitchFamily="34" charset="0"/>
              <a:buChar char="•"/>
            </a:pPr>
            <a:r>
              <a:rPr lang="en-US" sz="2200" dirty="0"/>
              <a:t>None </a:t>
            </a:r>
            <a:r>
              <a:rPr lang="en-US" sz="2200" i="1" dirty="0">
                <a:solidFill>
                  <a:schemeClr val="accent1">
                    <a:lumMod val="75000"/>
                  </a:schemeClr>
                </a:solidFill>
              </a:rPr>
              <a:t>required, </a:t>
            </a:r>
            <a:r>
              <a:rPr lang="en-US" sz="2200" dirty="0">
                <a:solidFill>
                  <a:schemeClr val="tx1"/>
                </a:solidFill>
              </a:rPr>
              <a:t>all </a:t>
            </a:r>
            <a:r>
              <a:rPr lang="en-US" sz="2200" i="1" dirty="0">
                <a:solidFill>
                  <a:srgbClr val="C00000"/>
                </a:solidFill>
              </a:rPr>
              <a:t>recommended</a:t>
            </a:r>
          </a:p>
          <a:p>
            <a:pPr marL="285750" indent="-285750">
              <a:buFont typeface="Arial" panose="020B0604020202020204" pitchFamily="34" charset="0"/>
              <a:buChar char="•"/>
            </a:pPr>
            <a:endParaRPr lang="en-US" sz="2200" i="1" dirty="0">
              <a:solidFill>
                <a:schemeClr val="accent1">
                  <a:lumMod val="75000"/>
                </a:schemeClr>
              </a:solidFill>
            </a:endParaRPr>
          </a:p>
          <a:p>
            <a:pPr marL="457200" indent="-457200">
              <a:buFont typeface="+mj-lt"/>
              <a:buAutoNum type="arabicPeriod"/>
            </a:pPr>
            <a:r>
              <a:rPr lang="en-US" sz="2200" dirty="0">
                <a:solidFill>
                  <a:schemeClr val="accent2"/>
                </a:solidFill>
              </a:rPr>
              <a:t>Shaffer, </a:t>
            </a:r>
            <a:r>
              <a:rPr lang="en-US" sz="2200" i="1" dirty="0">
                <a:solidFill>
                  <a:schemeClr val="accent2"/>
                </a:solidFill>
              </a:rPr>
              <a:t>Data Structures &amp; Algorithm Analysis</a:t>
            </a:r>
          </a:p>
          <a:p>
            <a:pPr lvl="2"/>
            <a:r>
              <a:rPr lang="en-US" sz="2400" i="1" dirty="0">
                <a:solidFill>
                  <a:schemeClr val="accent2"/>
                </a:solidFill>
              </a:rPr>
              <a:t>	</a:t>
            </a:r>
            <a:r>
              <a:rPr lang="en-US" sz="1600" dirty="0">
                <a:solidFill>
                  <a:schemeClr val="accent2"/>
                </a:solidFill>
              </a:rPr>
              <a:t>Freely available, Link on ELMS. Very broad, with both C++ and Java pseudocode versions printed. Has great detail on Hashing and </a:t>
            </a:r>
            <a:r>
              <a:rPr lang="en-US" sz="1600" dirty="0" err="1">
                <a:solidFill>
                  <a:schemeClr val="accent2"/>
                </a:solidFill>
              </a:rPr>
              <a:t>Skiplists</a:t>
            </a:r>
            <a:r>
              <a:rPr lang="en-US" sz="1600" dirty="0">
                <a:solidFill>
                  <a:schemeClr val="accent2"/>
                </a:solidFill>
              </a:rPr>
              <a:t>. Does </a:t>
            </a:r>
            <a:r>
              <a:rPr lang="en-US" sz="1600" b="1" i="1" dirty="0">
                <a:solidFill>
                  <a:schemeClr val="accent2"/>
                </a:solidFill>
              </a:rPr>
              <a:t>not </a:t>
            </a:r>
            <a:r>
              <a:rPr lang="en-US" sz="1600" dirty="0">
                <a:solidFill>
                  <a:schemeClr val="accent2"/>
                </a:solidFill>
              </a:rPr>
              <a:t>assume key rotations in B-Trees, which </a:t>
            </a:r>
            <a:r>
              <a:rPr lang="en-US" sz="1600" b="1" i="1" dirty="0">
                <a:solidFill>
                  <a:schemeClr val="accent2"/>
                </a:solidFill>
              </a:rPr>
              <a:t>we </a:t>
            </a:r>
            <a:r>
              <a:rPr lang="en-US" sz="1600" dirty="0">
                <a:solidFill>
                  <a:schemeClr val="accent2"/>
                </a:solidFill>
              </a:rPr>
              <a:t>will later on (don’t worry, we will explain in time). </a:t>
            </a:r>
          </a:p>
          <a:p>
            <a:pPr lvl="2"/>
            <a:endParaRPr lang="en-US" sz="1600" dirty="0">
              <a:solidFill>
                <a:schemeClr val="accent2"/>
              </a:solidFill>
            </a:endParaRPr>
          </a:p>
          <a:p>
            <a:pPr marL="457200" lvl="8" indent="-457200" algn="just">
              <a:buFont typeface="+mj-lt"/>
              <a:buAutoNum type="arabicPeriod" startAt="2"/>
            </a:pPr>
            <a:r>
              <a:rPr lang="en-US" sz="2200" dirty="0">
                <a:solidFill>
                  <a:schemeClr val="accent6"/>
                </a:solidFill>
              </a:rPr>
              <a:t>Sedgewick &amp; Wayne, </a:t>
            </a:r>
            <a:r>
              <a:rPr lang="en-US" sz="2200" i="1" dirty="0">
                <a:solidFill>
                  <a:schemeClr val="accent6"/>
                </a:solidFill>
              </a:rPr>
              <a:t>Algorithms</a:t>
            </a:r>
            <a:r>
              <a:rPr lang="en-US" sz="2200" dirty="0">
                <a:solidFill>
                  <a:schemeClr val="accent6"/>
                </a:solidFill>
              </a:rPr>
              <a:t>, 5</a:t>
            </a:r>
            <a:r>
              <a:rPr lang="en-US" sz="2200" baseline="30000" dirty="0">
                <a:solidFill>
                  <a:schemeClr val="accent6"/>
                </a:solidFill>
              </a:rPr>
              <a:t>th</a:t>
            </a:r>
            <a:r>
              <a:rPr lang="en-US" sz="2200" dirty="0">
                <a:solidFill>
                  <a:schemeClr val="accent6"/>
                </a:solidFill>
              </a:rPr>
              <a:t> ed. (4</a:t>
            </a:r>
            <a:r>
              <a:rPr lang="en-US" sz="2200" baseline="30000" dirty="0">
                <a:solidFill>
                  <a:schemeClr val="accent6"/>
                </a:solidFill>
              </a:rPr>
              <a:t>th</a:t>
            </a:r>
            <a:r>
              <a:rPr lang="en-US" sz="2200" dirty="0">
                <a:solidFill>
                  <a:schemeClr val="accent6"/>
                </a:solidFill>
              </a:rPr>
              <a:t> is good too), Pearson</a:t>
            </a:r>
          </a:p>
          <a:p>
            <a:pPr lvl="8" algn="just"/>
            <a:r>
              <a:rPr lang="en-US" sz="1800" dirty="0">
                <a:solidFill>
                  <a:schemeClr val="accent6"/>
                </a:solidFill>
              </a:rPr>
              <a:t>            This is probably in the top 5 of books you want to read in the entire major. Spatial and temporal analysis using Java examples, very mature treatment of hashing, red-black trees, lots of paragraphs about APIs and programming practices.</a:t>
            </a:r>
          </a:p>
          <a:p>
            <a:pPr lvl="8" algn="just"/>
            <a:endParaRPr lang="en-US" sz="1800" dirty="0">
              <a:solidFill>
                <a:schemeClr val="accent6"/>
              </a:solidFill>
            </a:endParaRPr>
          </a:p>
          <a:p>
            <a:pPr marL="342900" lvl="8" indent="-342900" algn="just">
              <a:buFont typeface="+mj-lt"/>
              <a:buAutoNum type="arabicPeriod" startAt="3"/>
            </a:pPr>
            <a:r>
              <a:rPr lang="en-US" sz="1800" dirty="0" err="1">
                <a:solidFill>
                  <a:schemeClr val="accent5">
                    <a:lumMod val="75000"/>
                  </a:schemeClr>
                </a:solidFill>
              </a:rPr>
              <a:t>Samet</a:t>
            </a:r>
            <a:r>
              <a:rPr lang="en-US" sz="1800" dirty="0">
                <a:solidFill>
                  <a:schemeClr val="accent5">
                    <a:lumMod val="75000"/>
                  </a:schemeClr>
                </a:solidFill>
              </a:rPr>
              <a:t>, </a:t>
            </a:r>
            <a:r>
              <a:rPr lang="en-US" sz="1800" i="1" dirty="0">
                <a:solidFill>
                  <a:schemeClr val="accent5">
                    <a:lumMod val="75000"/>
                  </a:schemeClr>
                </a:solidFill>
              </a:rPr>
              <a:t>Multidimensional and Metric Data Structures, </a:t>
            </a:r>
            <a:r>
              <a:rPr lang="en-US" sz="1800" dirty="0">
                <a:solidFill>
                  <a:schemeClr val="accent1"/>
                </a:solidFill>
              </a:rPr>
              <a:t>Morgan Kaufman</a:t>
            </a:r>
          </a:p>
          <a:p>
            <a:pPr lvl="8" algn="just"/>
            <a:r>
              <a:rPr lang="en-US" sz="1800" i="1" dirty="0">
                <a:solidFill>
                  <a:schemeClr val="accent5">
                    <a:lumMod val="75000"/>
                  </a:schemeClr>
                </a:solidFill>
              </a:rPr>
              <a:t>	</a:t>
            </a:r>
            <a:r>
              <a:rPr lang="en-US" sz="1800" dirty="0">
                <a:solidFill>
                  <a:schemeClr val="accent5">
                    <a:lumMod val="75000"/>
                  </a:schemeClr>
                </a:solidFill>
              </a:rPr>
              <a:t>If you like this course and you want to do some work (personal project, MSc, PhD, job,…) on Spatial Data Structures, you want this book. It is the holy book of its field.</a:t>
            </a:r>
          </a:p>
          <a:p>
            <a:pPr marL="457200" indent="-457200">
              <a:buFont typeface="+mj-lt"/>
              <a:buAutoNum type="arabicPeriod"/>
            </a:pPr>
            <a:endParaRPr lang="en-US" sz="2200" i="1" dirty="0">
              <a:solidFill>
                <a:schemeClr val="accent2"/>
              </a:solidFill>
            </a:endParaRPr>
          </a:p>
          <a:p>
            <a:pPr lvl="7" algn="just"/>
            <a:r>
              <a:rPr lang="en-US" sz="1800" dirty="0">
                <a:solidFill>
                  <a:schemeClr val="accent2"/>
                </a:solidFill>
              </a:rPr>
              <a:t>       </a:t>
            </a:r>
            <a:endParaRPr lang="en-US" sz="2200" dirty="0">
              <a:solidFill>
                <a:schemeClr val="accent2"/>
              </a:solidFill>
            </a:endParaRPr>
          </a:p>
        </p:txBody>
      </p:sp>
    </p:spTree>
    <p:extLst>
      <p:ext uri="{BB962C8B-B14F-4D97-AF65-F5344CB8AC3E}">
        <p14:creationId xmlns:p14="http://schemas.microsoft.com/office/powerpoint/2010/main" val="3995507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AMA</a:t>
            </a:r>
            <a:endParaRPr/>
          </a:p>
        </p:txBody>
      </p:sp>
      <p:pic>
        <p:nvPicPr>
          <p:cNvPr id="1399" name="Google Shape;1399;p96" descr="A picture containing traffic light&#10;&#10;Description generated with high confidence"/>
          <p:cNvPicPr preferRelativeResize="0">
            <a:picLocks noGrp="1"/>
          </p:cNvPicPr>
          <p:nvPr>
            <p:ph type="body" idx="1"/>
          </p:nvPr>
        </p:nvPicPr>
        <p:blipFill rotWithShape="1">
          <a:blip r:embed="rId3">
            <a:alphaModFix/>
          </a:blip>
          <a:srcRect/>
          <a:stretch/>
        </p:blipFill>
        <p:spPr>
          <a:xfrm>
            <a:off x="4769446" y="1825625"/>
            <a:ext cx="2653107" cy="435133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2899</TotalTime>
  <Words>5787</Words>
  <Application>Microsoft Office PowerPoint</Application>
  <PresentationFormat>Widescreen</PresentationFormat>
  <Paragraphs>1521</Paragraphs>
  <Slides>97</Slides>
  <Notes>75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Cambria Math</vt:lpstr>
      <vt:lpstr>Consolas</vt:lpstr>
      <vt:lpstr>Office Theme</vt:lpstr>
      <vt:lpstr>PowerPoint Presentation</vt:lpstr>
      <vt:lpstr>Welcome!</vt:lpstr>
      <vt:lpstr>You’ll need</vt:lpstr>
      <vt:lpstr>420 in CS UMD</vt:lpstr>
      <vt:lpstr>420 in CS UMD</vt:lpstr>
      <vt:lpstr>420 in CS UMD</vt:lpstr>
      <vt:lpstr>420 in CS UMD</vt:lpstr>
      <vt:lpstr>Tower of “core” CS courses</vt:lpstr>
      <vt:lpstr>Tower of “core” CS courses</vt:lpstr>
      <vt:lpstr>Tower of “core” CS courses</vt:lpstr>
      <vt:lpstr>Tower of “core” CS courses</vt:lpstr>
      <vt:lpstr>Tower of “core” CS courses</vt:lpstr>
      <vt:lpstr>A 351 question</vt:lpstr>
      <vt:lpstr>A 351 question</vt:lpstr>
      <vt:lpstr>A 351 question …. with a 351 answer!</vt:lpstr>
      <vt:lpstr>Another 351 question</vt:lpstr>
      <vt:lpstr>Another 351 question… with a 351 answer!</vt:lpstr>
      <vt:lpstr>Yet another 351 question</vt:lpstr>
      <vt:lpstr>Yet another 351 question.. with a 420 answer!</vt:lpstr>
      <vt:lpstr>351 question #4</vt:lpstr>
      <vt:lpstr>351 question #4</vt:lpstr>
      <vt:lpstr>351 question #4</vt:lpstr>
      <vt:lpstr>351 question #4</vt:lpstr>
      <vt:lpstr>A 420 solution</vt:lpstr>
      <vt:lpstr>Take-home message #1 : changing structures</vt:lpstr>
      <vt:lpstr>Take-home message #1 : changing structures</vt:lpstr>
      <vt:lpstr>Take-home message #1 : changing structures</vt:lpstr>
      <vt:lpstr>Take-home message #1 : changing structures</vt:lpstr>
      <vt:lpstr>Take 2 to chat 420 and each other</vt:lpstr>
      <vt:lpstr>Arrays and Bags…</vt:lpstr>
      <vt:lpstr>Arrays and Bags…</vt:lpstr>
      <vt:lpstr>Arrays and Bags…</vt:lpstr>
      <vt:lpstr>Arrays and Bags…</vt:lpstr>
      <vt:lpstr>Arrays and Bags…</vt:lpstr>
      <vt:lpstr>Arrays and Bags…</vt:lpstr>
      <vt:lpstr>Take-home message #2: Hardware Considerations</vt:lpstr>
      <vt:lpstr>Not allowed in lecture!</vt:lpstr>
      <vt:lpstr>Worksheets</vt:lpstr>
      <vt:lpstr>Another example: Java Arraylists</vt:lpstr>
      <vt:lpstr>Another example: Java Arraylists</vt:lpstr>
      <vt:lpstr>Another example: Java Arraylists</vt:lpstr>
      <vt:lpstr>Another example: Java Arraylists</vt:lpstr>
      <vt:lpstr>Practice</vt:lpstr>
      <vt:lpstr>Practice</vt:lpstr>
      <vt:lpstr>Practice</vt:lpstr>
      <vt:lpstr>Practice</vt:lpstr>
      <vt:lpstr>Take-home message #3: Amortized Complexity</vt:lpstr>
      <vt:lpstr>Take-home message #3: Amortized Complexity</vt:lpstr>
      <vt:lpstr>Reminder: Binary tree traversals</vt:lpstr>
      <vt:lpstr>Reminder: Binary tree traversals</vt:lpstr>
      <vt:lpstr>Reminder: Binary tree traversals</vt:lpstr>
      <vt:lpstr>Reminder: Binary tree traversals</vt:lpstr>
      <vt:lpstr>Reminder: Binary tree traversals</vt:lpstr>
      <vt:lpstr>Reminder: Binary tree traversals</vt:lpstr>
      <vt:lpstr>Reminder: Binary tree traversals</vt:lpstr>
      <vt:lpstr>Question for you</vt:lpstr>
      <vt:lpstr>Question for you</vt:lpstr>
      <vt:lpstr>Question for you</vt:lpstr>
      <vt:lpstr>Here’s a BST</vt:lpstr>
      <vt:lpstr>Here’s a BST</vt:lpstr>
      <vt:lpstr>Here’s a BST</vt:lpstr>
      <vt:lpstr>Here’s a BST</vt:lpstr>
      <vt:lpstr>Here’s a BST</vt:lpstr>
      <vt:lpstr>Here’s a BST</vt:lpstr>
      <vt:lpstr>Here’s a BST</vt:lpstr>
      <vt:lpstr>Here’s a BST</vt:lpstr>
      <vt:lpstr>Here’s a BST</vt:lpstr>
      <vt:lpstr>Here’s a BST</vt:lpstr>
      <vt:lpstr>Take-home message #4: improvements of basic structures</vt:lpstr>
      <vt:lpstr>We talked storage; what about operations?</vt:lpstr>
      <vt:lpstr>We talked storage; what about operations?</vt:lpstr>
      <vt:lpstr>We talked storage; what about operations?</vt:lpstr>
      <vt:lpstr>Any languages that do column-major order?</vt:lpstr>
      <vt:lpstr>Any languages that do column-major order?</vt:lpstr>
      <vt:lpstr>Any languages that do column-major order?</vt:lpstr>
      <vt:lpstr>How row-major works…</vt:lpstr>
      <vt:lpstr>How row-major works…</vt:lpstr>
      <vt:lpstr>How row-major works…</vt:lpstr>
      <vt:lpstr>How row-major works…</vt:lpstr>
      <vt:lpstr>How row-major works…</vt:lpstr>
      <vt:lpstr>The bigger problem…</vt:lpstr>
      <vt:lpstr>The bigger problem…</vt:lpstr>
      <vt:lpstr>The bigger problem…</vt:lpstr>
      <vt:lpstr>The bigger problem…</vt:lpstr>
      <vt:lpstr>The bigger problem…</vt:lpstr>
      <vt:lpstr>The bigger problem…</vt:lpstr>
      <vt:lpstr>The bigger problem…</vt:lpstr>
      <vt:lpstr>The bigger problem…</vt:lpstr>
      <vt:lpstr>The bigger problem…</vt:lpstr>
      <vt:lpstr>Take-home message #5:  programming language intricacies affect design</vt:lpstr>
      <vt:lpstr>Take-home message #5:  programming language intricacies affect design</vt:lpstr>
      <vt:lpstr>What we’ll cover</vt:lpstr>
      <vt:lpstr>Notable things we won’t cover (a lot)</vt:lpstr>
      <vt:lpstr>Assessment</vt:lpstr>
      <vt:lpstr>Webpages</vt:lpstr>
      <vt:lpstr>Textbooks</vt:lpstr>
      <vt:lpstr>AMA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Filippou</cp:lastModifiedBy>
  <cp:revision>49</cp:revision>
  <dcterms:modified xsi:type="dcterms:W3CDTF">2019-09-02T15:31:36Z</dcterms:modified>
</cp:coreProperties>
</file>